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9"/>
  </p:notesMasterIdLst>
  <p:sldIdLst>
    <p:sldId id="269" r:id="rId2"/>
    <p:sldId id="474" r:id="rId3"/>
    <p:sldId id="444" r:id="rId4"/>
    <p:sldId id="469" r:id="rId5"/>
    <p:sldId id="472" r:id="rId6"/>
    <p:sldId id="421" r:id="rId7"/>
    <p:sldId id="400" r:id="rId8"/>
    <p:sldId id="406" r:id="rId9"/>
    <p:sldId id="476" r:id="rId10"/>
    <p:sldId id="403" r:id="rId11"/>
    <p:sldId id="399" r:id="rId12"/>
    <p:sldId id="407" r:id="rId13"/>
    <p:sldId id="404" r:id="rId14"/>
    <p:sldId id="423" r:id="rId15"/>
    <p:sldId id="471" r:id="rId16"/>
    <p:sldId id="418" r:id="rId17"/>
    <p:sldId id="446" r:id="rId18"/>
    <p:sldId id="419" r:id="rId19"/>
    <p:sldId id="473" r:id="rId20"/>
    <p:sldId id="438" r:id="rId21"/>
    <p:sldId id="450" r:id="rId22"/>
    <p:sldId id="429" r:id="rId23"/>
    <p:sldId id="451" r:id="rId24"/>
    <p:sldId id="436" r:id="rId25"/>
    <p:sldId id="437" r:id="rId26"/>
    <p:sldId id="439" r:id="rId27"/>
    <p:sldId id="440" r:id="rId28"/>
    <p:sldId id="463" r:id="rId29"/>
    <p:sldId id="464" r:id="rId30"/>
    <p:sldId id="477" r:id="rId31"/>
    <p:sldId id="465" r:id="rId32"/>
    <p:sldId id="475" r:id="rId33"/>
    <p:sldId id="470" r:id="rId34"/>
    <p:sldId id="447" r:id="rId35"/>
    <p:sldId id="448" r:id="rId36"/>
    <p:sldId id="449" r:id="rId37"/>
    <p:sldId id="442" r:id="rId38"/>
    <p:sldId id="453" r:id="rId39"/>
    <p:sldId id="462" r:id="rId40"/>
    <p:sldId id="455" r:id="rId41"/>
    <p:sldId id="456" r:id="rId42"/>
    <p:sldId id="457" r:id="rId43"/>
    <p:sldId id="458" r:id="rId44"/>
    <p:sldId id="459" r:id="rId45"/>
    <p:sldId id="460" r:id="rId46"/>
    <p:sldId id="468" r:id="rId47"/>
    <p:sldId id="45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C19"/>
    <a:srgbClr val="080808"/>
    <a:srgbClr val="99CCFF"/>
    <a:srgbClr val="F7F7B9"/>
    <a:srgbClr val="CCECFF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2631-ECA1-4E31-9FB7-44BBF60E3C0D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14AD-5B01-4E4B-BED8-E3A477B641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6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14AD-5B01-4E4B-BED8-E3A477B641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4200" y="288000"/>
            <a:ext cx="8568000" cy="6282000"/>
          </a:xfrm>
          <a:prstGeom prst="rect">
            <a:avLst/>
          </a:prstGeom>
          <a:solidFill>
            <a:srgbClr val="003478"/>
          </a:solidFill>
          <a:ln w="72009" cap="sq">
            <a:solidFill>
              <a:srgbClr val="D55C1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011" y="2417199"/>
            <a:ext cx="7772400" cy="861347"/>
          </a:xfrm>
        </p:spPr>
        <p:txBody>
          <a:bodyPr>
            <a:noAutofit/>
          </a:bodyPr>
          <a:lstStyle>
            <a:lvl1pPr algn="ctr">
              <a:defRPr sz="1300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011" y="3417977"/>
            <a:ext cx="7772400" cy="86626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8" name="Picture 7" descr="essex logo white unbl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1" y="434319"/>
            <a:ext cx="197725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973"/>
            <a:ext cx="4114800" cy="4965699"/>
          </a:xfrm>
        </p:spPr>
        <p:txBody>
          <a:bodyPr/>
          <a:lstStyle>
            <a:lvl1pPr marL="0" indent="0">
              <a:buClr>
                <a:schemeClr val="accent1"/>
              </a:buClr>
              <a:buFont typeface="Wingdings" charset="2"/>
              <a:buNone/>
              <a:defRPr b="1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119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tx2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38688" y="1352550"/>
            <a:ext cx="3937000" cy="43084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06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rgbClr val="003478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accent5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12634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6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619250"/>
            <a:ext cx="8229600" cy="409575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415"/>
            <a:ext cx="8229600" cy="886547"/>
          </a:xfrm>
        </p:spPr>
        <p:txBody>
          <a:bodyPr anchor="t">
            <a:normAutofit/>
          </a:bodyPr>
          <a:lstStyle>
            <a:lvl1pPr algn="l"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99"/>
            <a:ext cx="8229600" cy="4374572"/>
          </a:xfr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1090"/>
            <a:ext cx="8229600" cy="886547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defRPr sz="5400" baseline="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686300" cy="49149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>
                <a:schemeClr val="accent3"/>
              </a:buClr>
              <a:buFont typeface="Wingdings" charset="2"/>
              <a:buNone/>
              <a:defRPr sz="30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 marL="9144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 marL="13716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 marL="1828800" indent="0">
              <a:buClr>
                <a:schemeClr val="accent3"/>
              </a:buClr>
              <a:buFont typeface="Wingdings" charset="2"/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57800" y="1417637"/>
            <a:ext cx="3429000" cy="42973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9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0" y="531090"/>
            <a:ext cx="4686300" cy="88654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400">
                <a:solidFill>
                  <a:schemeClr val="tx2"/>
                </a:solidFill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7675" y="53109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675" y="3543300"/>
            <a:ext cx="3429000" cy="2880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00500" y="1351974"/>
            <a:ext cx="4686300" cy="4374572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5225" y="3139514"/>
            <a:ext cx="4753975" cy="66058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498769"/>
            <a:ext cx="4752000" cy="25920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80497" y="481338"/>
            <a:ext cx="3306303" cy="5183192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3775" y="3800098"/>
            <a:ext cx="4686300" cy="2617837"/>
          </a:xfrm>
        </p:spPr>
        <p:txBody>
          <a:bodyPr>
            <a:normAutofit/>
          </a:bodyPr>
          <a:lstStyle>
            <a:lvl1pPr marL="342900" indent="-3429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80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742950" indent="-28575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40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11430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3pPr>
            <a:lvl4pPr marL="16002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4pPr>
            <a:lvl5pPr marL="2057400" indent="-228600">
              <a:lnSpc>
                <a:spcPts val="3000"/>
              </a:lnSpc>
              <a:buClr>
                <a:schemeClr val="tx2"/>
              </a:buClr>
              <a:buFont typeface="Wingdings" charset="2"/>
              <a:buChar char="§"/>
              <a:defRPr sz="1800" baseline="0">
                <a:solidFill>
                  <a:schemeClr val="bg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4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A856C-D04D-441B-ABA7-EBF004CD2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00" y="288000"/>
            <a:ext cx="8568000" cy="6282000"/>
          </a:xfrm>
          <a:prstGeom prst="rect">
            <a:avLst/>
          </a:prstGeom>
          <a:noFill/>
          <a:ln w="72009" cap="sq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ssex logo black U:BLE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618" y="5877936"/>
            <a:ext cx="1478182" cy="54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459477"/>
            <a:ext cx="8229600" cy="799307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FontTx/>
              <a:buNone/>
              <a:defRPr sz="4400" baseline="0">
                <a:solidFill>
                  <a:schemeClr val="accent2"/>
                </a:solidFill>
                <a:latin typeface="Arial Black" panose="020B0A04020102020204" pitchFamily="34" charset="0"/>
                <a:cs typeface="Arial"/>
              </a:defRPr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" y="1341439"/>
            <a:ext cx="8229600" cy="442997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79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6EA6-6F1D-A848-9813-5EB3ED77BB10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882-663F-AD4E-8FE9-9737BC963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KdrtsmYoE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rolin_Luge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9" y="2773324"/>
            <a:ext cx="7772400" cy="861347"/>
          </a:xfrm>
        </p:spPr>
        <p:txBody>
          <a:bodyPr/>
          <a:lstStyle/>
          <a:p>
            <a:r>
              <a:rPr lang="en-GB" sz="6000" dirty="0" smtClean="0"/>
              <a:t>Nucleosome positioning and </a:t>
            </a:r>
            <a:br>
              <a:rPr lang="en-GB" sz="6000" dirty="0" smtClean="0"/>
            </a:br>
            <a:r>
              <a:rPr lang="en-GB" sz="6000" dirty="0" smtClean="0"/>
              <a:t>3D </a:t>
            </a:r>
            <a:r>
              <a:rPr lang="en-GB" sz="6000" dirty="0" smtClean="0"/>
              <a:t>genome organisation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315" y="4976088"/>
            <a:ext cx="7772400" cy="866261"/>
          </a:xfrm>
        </p:spPr>
        <p:txBody>
          <a:bodyPr/>
          <a:lstStyle/>
          <a:p>
            <a:r>
              <a:rPr lang="en-GB" sz="3000" b="1" dirty="0" smtClean="0">
                <a:solidFill>
                  <a:schemeClr val="bg1"/>
                </a:solidFill>
              </a:rPr>
              <a:t>Vladimir  Teif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67200" y="419100"/>
            <a:ext cx="446983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BS222 – Genome Science Lecture 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nucleosome</a:t>
            </a:r>
            <a:endParaRPr lang="en-GB" sz="4400" dirty="0"/>
          </a:p>
        </p:txBody>
      </p:sp>
      <p:pic>
        <p:nvPicPr>
          <p:cNvPr id="5122" name="Picture 2" descr="http://www.zoology.ubc.ca/~bio463/images/hist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3" y="1417637"/>
            <a:ext cx="8391280" cy="47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nucleosome</a:t>
            </a:r>
            <a:endParaRPr lang="en-GB" sz="4400" dirty="0"/>
          </a:p>
        </p:txBody>
      </p:sp>
      <p:pic>
        <p:nvPicPr>
          <p:cNvPr id="5" name="Picture 4" descr="Fig 1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747" y="1214442"/>
            <a:ext cx="6588776" cy="53149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59697" y="6538696"/>
            <a:ext cx="6861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Turner B.M. (2005)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Nature Structural &amp; Molecular Biology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110 - 112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nucleosome</a:t>
            </a:r>
            <a:endParaRPr lang="en-GB" sz="4400" dirty="0"/>
          </a:p>
        </p:txBody>
      </p:sp>
      <p:pic>
        <p:nvPicPr>
          <p:cNvPr id="3074" name="Picture 2" descr="http://www.zoology.ubc.ca/~bio463/images/nucleo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1" y="1417637"/>
            <a:ext cx="7237862" cy="49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40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Nucleosome arrays in chromatin</a:t>
            </a:r>
            <a:endParaRPr lang="en-GB" sz="4400" dirty="0"/>
          </a:p>
        </p:txBody>
      </p:sp>
      <p:pic>
        <p:nvPicPr>
          <p:cNvPr id="6148" name="Picture 4" descr="https://mbi-figure.storage.googleapis.com/figure/1389942837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" y="1389079"/>
            <a:ext cx="8096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887" y="5098265"/>
            <a:ext cx="814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https://www.mechanobio.info/topics/genome-regulation/dna-packaging/</a:t>
            </a:r>
          </a:p>
        </p:txBody>
      </p:sp>
    </p:spTree>
    <p:extLst>
      <p:ext uri="{BB962C8B-B14F-4D97-AF65-F5344CB8AC3E}">
        <p14:creationId xmlns:p14="http://schemas.microsoft.com/office/powerpoint/2010/main" val="8302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40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Nucleosome arrays in chromatin</a:t>
            </a:r>
            <a:endParaRPr lang="en-GB" sz="4400" dirty="0"/>
          </a:p>
        </p:txBody>
      </p:sp>
      <p:pic>
        <p:nvPicPr>
          <p:cNvPr id="614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1220094"/>
            <a:ext cx="4547937" cy="52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6894" y="3259839"/>
            <a:ext cx="3388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https://biology.stackexchange.com/questions/56627/is-nucleosomal-dna-ever-degraded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74206" y="2444817"/>
            <a:ext cx="1674796" cy="1058779"/>
            <a:chOff x="2974206" y="2444817"/>
            <a:chExt cx="1674796" cy="1058779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070459" y="2444817"/>
              <a:ext cx="1578543" cy="1058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74206" y="2444817"/>
              <a:ext cx="1597794" cy="1058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83043" y="2454442"/>
            <a:ext cx="2533851" cy="1126156"/>
            <a:chOff x="2683043" y="2454442"/>
            <a:chExt cx="2533851" cy="1126156"/>
          </a:xfrm>
        </p:grpSpPr>
        <p:sp>
          <p:nvSpPr>
            <p:cNvPr id="9" name="Rectangle 8"/>
            <p:cNvSpPr/>
            <p:nvPr/>
          </p:nvSpPr>
          <p:spPr>
            <a:xfrm>
              <a:off x="2683043" y="2454442"/>
              <a:ext cx="2533851" cy="112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rgbClr val="080808"/>
                  </a:solidFill>
                </a:rPr>
                <a:t>Nucleosome includes</a:t>
              </a:r>
            </a:p>
            <a:p>
              <a:pPr algn="ctr"/>
              <a:r>
                <a:rPr lang="en-GB" sz="2000" b="1" dirty="0" smtClean="0">
                  <a:solidFill>
                    <a:srgbClr val="080808"/>
                  </a:solidFill>
                </a:rPr>
                <a:t>147 DNA base pairs</a:t>
              </a:r>
              <a:endParaRPr lang="en-GB" sz="2000" b="1" dirty="0">
                <a:solidFill>
                  <a:srgbClr val="080808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4039845" y="2255101"/>
              <a:ext cx="155448" cy="69710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11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715"/>
            <a:ext cx="3441032" cy="886547"/>
          </a:xfrm>
        </p:spPr>
        <p:txBody>
          <a:bodyPr/>
          <a:lstStyle/>
          <a:p>
            <a:pPr algn="ctr"/>
            <a:r>
              <a:rPr lang="en-GB" sz="3400" dirty="0" smtClean="0"/>
              <a:t>The average distance between centres of neighbouring nucleosomes, called the  nucleosome repeat length (NRL), determines chromatin </a:t>
            </a:r>
            <a:r>
              <a:rPr lang="en-GB" sz="3400" dirty="0" err="1" smtClean="0"/>
              <a:t>fiber</a:t>
            </a:r>
            <a:r>
              <a:rPr lang="en-GB" sz="3400" dirty="0" smtClean="0"/>
              <a:t> compaction</a:t>
            </a:r>
            <a:endParaRPr lang="en-GB" sz="3400" dirty="0"/>
          </a:p>
        </p:txBody>
      </p:sp>
      <p:pic>
        <p:nvPicPr>
          <p:cNvPr id="15362" name="Picture 2" descr="http://www.pnas.org/content/105/26/8872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53" y="769620"/>
            <a:ext cx="49625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447" y="6152935"/>
            <a:ext cx="3893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Routh</a:t>
            </a:r>
            <a:r>
              <a:rPr lang="en-GB" sz="1600" dirty="0" smtClean="0"/>
              <a:t> et al. </a:t>
            </a:r>
            <a:r>
              <a:rPr lang="en-GB" sz="1600" dirty="0"/>
              <a:t>(2008), PNAS, 105, </a:t>
            </a:r>
            <a:r>
              <a:rPr lang="en-GB" sz="1600" dirty="0" smtClean="0"/>
              <a:t>8872–8877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21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MM</a:t>
            </a:r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" y="30590"/>
            <a:ext cx="9144001" cy="886547"/>
          </a:xfrm>
        </p:spPr>
        <p:txBody>
          <a:bodyPr/>
          <a:lstStyle/>
          <a:p>
            <a:pPr algn="ctr"/>
            <a:r>
              <a:rPr lang="en-GB" sz="4400" dirty="0" smtClean="0"/>
              <a:t>NGS methods to map nucleosomes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903215" y="6420946"/>
            <a:ext cx="229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Teif et al., Methods, 2012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7" y="866643"/>
            <a:ext cx="5777268" cy="5894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569" y="1472665"/>
            <a:ext cx="1905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MNase</a:t>
            </a:r>
            <a:r>
              <a:rPr lang="en-GB" dirty="0" smtClean="0"/>
              <a:t> =</a:t>
            </a:r>
          </a:p>
          <a:p>
            <a:r>
              <a:rPr lang="en-GB" i="1" dirty="0" err="1" smtClean="0"/>
              <a:t>Micrococcal</a:t>
            </a:r>
            <a:r>
              <a:rPr lang="en-GB" i="1" dirty="0" smtClean="0"/>
              <a:t> Nuclease</a:t>
            </a:r>
            <a:r>
              <a:rPr lang="en-GB" dirty="0" smtClean="0"/>
              <a:t> (enzyme that cuts DNA, preferentially between nucleosomes)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5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9600" y="1571634"/>
            <a:ext cx="8229600" cy="4286250"/>
            <a:chOff x="480" y="527"/>
            <a:chExt cx="4216" cy="1825"/>
          </a:xfrm>
        </p:grpSpPr>
        <p:pic>
          <p:nvPicPr>
            <p:cNvPr id="17" name="Picture 16" descr="Fig0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527"/>
              <a:ext cx="4216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53" y="1134"/>
              <a:ext cx="10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+mj-lt"/>
                </a:rPr>
                <a:t>Transcription </a:t>
              </a:r>
            </a:p>
            <a:p>
              <a:r>
                <a:rPr lang="en-US" sz="1800" dirty="0">
                  <a:latin typeface="+mj-lt"/>
                </a:rPr>
                <a:t>start </a:t>
              </a:r>
              <a:r>
                <a:rPr lang="en-US" sz="1800" dirty="0" smtClean="0">
                  <a:latin typeface="+mj-lt"/>
                </a:rPr>
                <a:t>site (TSS)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744" y="1199"/>
              <a:ext cx="6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3</a:t>
              </a:r>
              <a:r>
                <a:rPr lang="ja-JP" altLang="en-US" sz="1800" smtClean="0">
                  <a:latin typeface="+mj-lt"/>
                </a:rPr>
                <a:t>’</a:t>
              </a:r>
              <a:r>
                <a:rPr lang="en-US" altLang="ja-JP" sz="1800" dirty="0" smtClean="0">
                  <a:latin typeface="+mj-lt"/>
                </a:rPr>
                <a:t>-end</a:t>
              </a:r>
              <a:endParaRPr lang="en-US" altLang="ja-JP" sz="1800" dirty="0">
                <a:latin typeface="+mj-lt"/>
              </a:endParaRPr>
            </a:p>
            <a:p>
              <a:r>
                <a:rPr lang="en-US" sz="1800" dirty="0">
                  <a:latin typeface="+mj-lt"/>
                </a:rPr>
                <a:t>of gene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462" y="1399"/>
              <a:ext cx="21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3792" y="1631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344612" y="5462178"/>
            <a:ext cx="350448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Jiang &amp; Pugh,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 Rev Genet.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2009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93" y="1657362"/>
            <a:ext cx="492443" cy="373046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  <a:ea typeface="ＭＳ Ｐゴシック" pitchFamily="34" charset="-128"/>
              </a:rPr>
              <a:t>Nucleosome  </a:t>
            </a:r>
            <a:r>
              <a:rPr lang="en-US" sz="2000" dirty="0" smtClean="0">
                <a:latin typeface="+mj-lt"/>
                <a:ea typeface="ＭＳ Ｐゴシック" pitchFamily="34" charset="-128"/>
              </a:rPr>
              <a:t>occupancy</a:t>
            </a:r>
            <a:endParaRPr lang="en-US" sz="2000" dirty="0">
              <a:latin typeface="+mj-lt"/>
              <a:ea typeface="ＭＳ Ｐゴシック" pitchFamily="34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0861" y="2443171"/>
            <a:ext cx="0" cy="28639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82880" y="319340"/>
            <a:ext cx="8503920" cy="886547"/>
          </a:xfrm>
        </p:spPr>
        <p:txBody>
          <a:bodyPr/>
          <a:lstStyle/>
          <a:p>
            <a:pPr algn="ctr"/>
            <a:r>
              <a:rPr lang="en-GB" sz="4400" dirty="0" smtClean="0"/>
              <a:t>Nucleosomes near transcription start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163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9507" y="117215"/>
            <a:ext cx="8604985" cy="886547"/>
          </a:xfrm>
        </p:spPr>
        <p:txBody>
          <a:bodyPr/>
          <a:lstStyle/>
          <a:p>
            <a:pPr algn="ctr"/>
            <a:r>
              <a:rPr lang="en-GB" sz="3600" dirty="0" smtClean="0"/>
              <a:t>Nucleosomes are </a:t>
            </a:r>
            <a:r>
              <a:rPr lang="en-GB" sz="3600" i="1" dirty="0" smtClean="0"/>
              <a:t>actively</a:t>
            </a:r>
            <a:r>
              <a:rPr lang="en-GB" sz="3600" dirty="0" smtClean="0"/>
              <a:t> positioned</a:t>
            </a:r>
            <a:endParaRPr lang="en-GB" sz="3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31208"/>
            <a:ext cx="4076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4608"/>
            <a:ext cx="41148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729288" y="6521854"/>
            <a:ext cx="3490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Zhang et al., </a:t>
            </a:r>
            <a:r>
              <a:rPr lang="da-DK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da-DK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3128" y="1750006"/>
            <a:ext cx="5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TSS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66787" y="2051963"/>
            <a:ext cx="67377" cy="245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781" y="780268"/>
            <a:ext cx="845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Each </a:t>
            </a:r>
            <a:r>
              <a:rPr lang="en-GB" sz="2400" dirty="0" err="1" smtClean="0"/>
              <a:t>horisontal</a:t>
            </a:r>
            <a:r>
              <a:rPr lang="en-GB" sz="2400" dirty="0" smtClean="0"/>
              <a:t> line on these </a:t>
            </a:r>
            <a:r>
              <a:rPr lang="en-GB" sz="2400" dirty="0" err="1" smtClean="0"/>
              <a:t>heatmaps</a:t>
            </a:r>
            <a:r>
              <a:rPr lang="en-GB" sz="2400" dirty="0" smtClean="0"/>
              <a:t> is one gene. Yellow colour shows higher nucleosome density; blue – nucleosome depletion.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06246" y="1513583"/>
            <a:ext cx="4325223" cy="851025"/>
            <a:chOff x="4206246" y="1513583"/>
            <a:chExt cx="4325223" cy="851025"/>
          </a:xfrm>
        </p:grpSpPr>
        <p:sp>
          <p:nvSpPr>
            <p:cNvPr id="5" name="TextBox 4"/>
            <p:cNvSpPr txBox="1"/>
            <p:nvPr/>
          </p:nvSpPr>
          <p:spPr>
            <a:xfrm>
              <a:off x="4206246" y="1513583"/>
              <a:ext cx="43252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</a:rPr>
                <a:t>Energy (ATP) is needed to reconstitute </a:t>
              </a:r>
            </a:p>
            <a:p>
              <a:r>
                <a:rPr lang="en-GB" sz="2000" dirty="0" smtClean="0">
                  <a:solidFill>
                    <a:srgbClr val="C00000"/>
                  </a:solidFill>
                </a:rPr>
                <a:t>nucleosome positioning as in living cells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170821" y="2174598"/>
              <a:ext cx="1299411" cy="1900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6399" y="6479408"/>
            <a:ext cx="5254452" cy="418782"/>
            <a:chOff x="26399" y="6479408"/>
            <a:chExt cx="5254452" cy="418782"/>
          </a:xfrm>
        </p:grpSpPr>
        <p:sp>
          <p:nvSpPr>
            <p:cNvPr id="9" name="TextBox 8"/>
            <p:cNvSpPr txBox="1"/>
            <p:nvPr/>
          </p:nvSpPr>
          <p:spPr>
            <a:xfrm>
              <a:off x="26399" y="6498080"/>
              <a:ext cx="5254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</a:rPr>
                <a:t>DNA sequence alone can’t position nucleosomes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58348" y="6479408"/>
              <a:ext cx="914746" cy="1331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0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443007" y="4143375"/>
            <a:ext cx="16113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 &amp; Crabtree,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2010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1134175"/>
            <a:ext cx="685958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707781"/>
            <a:ext cx="4206240" cy="1071143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Remodelers are recruited to specific sites and reposition specific nucleosomes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9507" y="117215"/>
            <a:ext cx="8604985" cy="886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3600" dirty="0" smtClean="0">
                <a:solidFill>
                  <a:srgbClr val="C00000"/>
                </a:solidFill>
              </a:rPr>
              <a:t>Nucleosomes are positioned by “molecular motors”, so called chromatin remodellers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8590"/>
            <a:ext cx="8229600" cy="886547"/>
          </a:xfrm>
        </p:spPr>
        <p:txBody>
          <a:bodyPr/>
          <a:lstStyle/>
          <a:p>
            <a:pPr algn="ctr"/>
            <a:r>
              <a:rPr lang="en-GB" sz="4200" dirty="0" smtClean="0"/>
              <a:t>Module structure</a:t>
            </a:r>
            <a:endParaRPr lang="en-GB" sz="4200" dirty="0"/>
          </a:p>
        </p:txBody>
      </p:sp>
      <p:sp>
        <p:nvSpPr>
          <p:cNvPr id="6" name="Rectangle 5"/>
          <p:cNvSpPr/>
          <p:nvPr/>
        </p:nvSpPr>
        <p:spPr>
          <a:xfrm>
            <a:off x="352425" y="1153448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Genomes, sequencing projects and genomic databases (VT</a:t>
            </a:r>
            <a:r>
              <a:rPr lang="en-GB" sz="20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Sequencing </a:t>
            </a:r>
            <a:r>
              <a:rPr lang="en-GB" sz="2000" dirty="0"/>
              <a:t>technologies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What is a gene? </a:t>
            </a:r>
            <a:r>
              <a:rPr lang="en-GB" sz="2000" dirty="0"/>
              <a:t>(VT</a:t>
            </a:r>
            <a:r>
              <a:rPr lang="en-GB" sz="20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Epigenetics overview (PVW</a:t>
            </a:r>
            <a:r>
              <a:rPr lang="en-GB" sz="2000" dirty="0" smtClean="0"/>
              <a:t>)</a:t>
            </a:r>
            <a:endParaRPr lang="en-GB" sz="2000" dirty="0" smtClean="0">
              <a:solidFill>
                <a:srgbClr val="C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Transcription </a:t>
            </a:r>
            <a:r>
              <a:rPr lang="en-GB" sz="2000" dirty="0"/>
              <a:t>regulation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>
                <a:solidFill>
                  <a:srgbClr val="D55C19"/>
                </a:solidFill>
              </a:rPr>
              <a:t>Nucleosome positioning and 3D genome organisation </a:t>
            </a:r>
            <a:r>
              <a:rPr lang="en-GB" sz="2000" dirty="0">
                <a:solidFill>
                  <a:srgbClr val="D55C19"/>
                </a:solidFill>
              </a:rPr>
              <a:t>(VT</a:t>
            </a:r>
            <a:r>
              <a:rPr lang="en-GB" sz="2000" dirty="0" smtClean="0">
                <a:solidFill>
                  <a:srgbClr val="D55C19"/>
                </a:solidFill>
              </a:rPr>
              <a:t>)</a:t>
            </a:r>
            <a:endParaRPr lang="en-GB" sz="2000" dirty="0">
              <a:solidFill>
                <a:srgbClr val="D55C1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DNA </a:t>
            </a:r>
            <a:r>
              <a:rPr lang="en-GB" sz="2000" dirty="0"/>
              <a:t>methylation and other DNA modifications 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NGS </a:t>
            </a:r>
            <a:r>
              <a:rPr lang="en-GB" sz="2000" dirty="0" smtClean="0"/>
              <a:t>applications I</a:t>
            </a:r>
            <a:r>
              <a:rPr lang="en-GB" sz="2000" dirty="0"/>
              <a:t>: </a:t>
            </a:r>
            <a:r>
              <a:rPr lang="en-GB" sz="2000" dirty="0" smtClean="0"/>
              <a:t>Experiments and basic analysis </a:t>
            </a:r>
            <a:r>
              <a:rPr lang="en-GB" sz="2000" dirty="0"/>
              <a:t>(VT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NGS applications </a:t>
            </a:r>
            <a:r>
              <a:rPr lang="en-GB" sz="2000" dirty="0" smtClean="0"/>
              <a:t>II: Data integration </a:t>
            </a:r>
            <a:r>
              <a:rPr lang="en-GB" sz="2000" dirty="0"/>
              <a:t>(VT</a:t>
            </a:r>
            <a:r>
              <a:rPr lang="en-GB" sz="2000" dirty="0" smtClean="0"/>
              <a:t>) 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Comparative genomics (JP, guest lecture</a:t>
            </a:r>
            <a:r>
              <a:rPr lang="en-GB" sz="20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/>
              <a:t>SNPs</a:t>
            </a:r>
            <a:r>
              <a:rPr lang="en-GB" sz="2000" dirty="0"/>
              <a:t>, CNVs, population genomics (LS, guest lecture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Histone modifications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Non-coding RNAs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Genome Stability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Transcriptomics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Year's best paper (PVW</a:t>
            </a:r>
            <a:r>
              <a:rPr lang="en-GB" sz="2000" dirty="0" smtClean="0"/>
              <a:t>)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dirty="0"/>
              <a:t>Revision lecture (all lecturers; spring term)</a:t>
            </a:r>
          </a:p>
        </p:txBody>
      </p:sp>
    </p:spTree>
    <p:extLst>
      <p:ext uri="{BB962C8B-B14F-4D97-AF65-F5344CB8AC3E}">
        <p14:creationId xmlns:p14="http://schemas.microsoft.com/office/powerpoint/2010/main" val="23233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00" y="290465"/>
            <a:ext cx="8229600" cy="886547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GB" sz="3600" dirty="0" smtClean="0"/>
              <a:t>Multicellular organisms evolved </a:t>
            </a:r>
            <a:r>
              <a:rPr lang="en-GB" sz="3600" dirty="0"/>
              <a:t>to </a:t>
            </a:r>
            <a:r>
              <a:rPr lang="en-GB" sz="3600" dirty="0" smtClean="0"/>
              <a:t>attract nucleosomes </a:t>
            </a:r>
            <a:r>
              <a:rPr lang="en-GB" sz="3600" dirty="0"/>
              <a:t>to </a:t>
            </a:r>
            <a:r>
              <a:rPr lang="en-GB" sz="3600" dirty="0" smtClean="0"/>
              <a:t>promoters. </a:t>
            </a:r>
            <a:br>
              <a:rPr lang="en-GB" sz="3600" dirty="0" smtClean="0"/>
            </a:br>
            <a:r>
              <a:rPr lang="en-GB" sz="2800" b="1" dirty="0" smtClean="0"/>
              <a:t>in Yeast gene promoters are “open” by default</a:t>
            </a:r>
            <a:br>
              <a:rPr lang="en-GB" sz="2800" b="1" dirty="0" smtClean="0"/>
            </a:br>
            <a:r>
              <a:rPr lang="en-GB" sz="2800" b="1" dirty="0"/>
              <a:t>In human, </a:t>
            </a:r>
            <a:r>
              <a:rPr lang="en-GB" sz="2800" b="1" dirty="0" smtClean="0"/>
              <a:t>gene promoters </a:t>
            </a:r>
            <a:r>
              <a:rPr lang="en-GB" sz="2800" b="1" dirty="0"/>
              <a:t>are “closed” by default;</a:t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0" y="2136806"/>
            <a:ext cx="7251357" cy="4375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447" y="6566810"/>
            <a:ext cx="4172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Tompitak</a:t>
            </a:r>
            <a:r>
              <a:rPr lang="en-GB" sz="1600" dirty="0"/>
              <a:t> et al</a:t>
            </a:r>
            <a:r>
              <a:rPr lang="en-GB" sz="1600" dirty="0" smtClean="0"/>
              <a:t>. (2017), </a:t>
            </a:r>
            <a:r>
              <a:rPr lang="en-GB" sz="1600" i="1" dirty="0" err="1" smtClean="0"/>
              <a:t>Biophys</a:t>
            </a:r>
            <a:r>
              <a:rPr lang="en-GB" sz="1600" i="1" dirty="0" smtClean="0"/>
              <a:t> J.</a:t>
            </a:r>
            <a:r>
              <a:rPr lang="en-GB" sz="1600" dirty="0" smtClean="0"/>
              <a:t> </a:t>
            </a:r>
            <a:r>
              <a:rPr lang="en-GB" sz="1600" b="1" dirty="0" smtClean="0"/>
              <a:t>112</a:t>
            </a:r>
            <a:r>
              <a:rPr lang="en-GB" sz="1600" dirty="0"/>
              <a:t>, </a:t>
            </a:r>
            <a:r>
              <a:rPr lang="en-GB" sz="1600" dirty="0" smtClean="0"/>
              <a:t>505–511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7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340"/>
            <a:ext cx="8229600" cy="886547"/>
          </a:xfrm>
        </p:spPr>
        <p:txBody>
          <a:bodyPr/>
          <a:lstStyle/>
          <a:p>
            <a:pPr algn="ctr"/>
            <a:r>
              <a:rPr lang="en-GB" sz="3600" dirty="0" smtClean="0"/>
              <a:t>Nucleosome positioning changes during cell differentiation or activation</a:t>
            </a:r>
            <a:endParaRPr lang="en-GB" sz="3600" dirty="0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302829"/>
              </p:ext>
            </p:extLst>
          </p:nvPr>
        </p:nvGraphicFramePr>
        <p:xfrm>
          <a:off x="-188500" y="1722437"/>
          <a:ext cx="55626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8500" y="1722437"/>
                        <a:ext cx="5562600" cy="429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914400" y="5867400"/>
            <a:ext cx="2521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Schones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2008</a:t>
            </a: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804175" y="1801813"/>
            <a:ext cx="3958874" cy="4610773"/>
            <a:chOff x="4803702" y="1802255"/>
            <a:chExt cx="3959298" cy="4609849"/>
          </a:xfrm>
        </p:grpSpPr>
        <p:pic>
          <p:nvPicPr>
            <p:cNvPr id="13" name="Picture 5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6197" y="1802255"/>
              <a:ext cx="3656803" cy="429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03702" y="6073618"/>
              <a:ext cx="3911618" cy="3384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Teif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16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Rippe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Nucleic Acids Res.</a:t>
              </a: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2009</a:t>
              </a:r>
            </a:p>
          </p:txBody>
        </p:sp>
      </p:grp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38200" y="1676400"/>
            <a:ext cx="2592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Human CD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4+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 cells, </a:t>
            </a:r>
          </a:p>
        </p:txBody>
      </p:sp>
    </p:spTree>
    <p:extLst>
      <p:ext uri="{BB962C8B-B14F-4D97-AF65-F5344CB8AC3E}">
        <p14:creationId xmlns:p14="http://schemas.microsoft.com/office/powerpoint/2010/main" val="38384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69507" y="117215"/>
            <a:ext cx="8604985" cy="886547"/>
          </a:xfrm>
        </p:spPr>
        <p:txBody>
          <a:bodyPr/>
          <a:lstStyle/>
          <a:p>
            <a:pPr algn="ctr"/>
            <a:r>
              <a:rPr lang="en-GB" sz="4000" dirty="0" smtClean="0"/>
              <a:t>Next level of chromatin compaction: thousands to millions of DNA base pairs</a:t>
            </a:r>
            <a:endParaRPr lang="en-GB" sz="4000" dirty="0"/>
          </a:p>
        </p:txBody>
      </p:sp>
      <p:pic>
        <p:nvPicPr>
          <p:cNvPr id="10242" name="Picture 2" descr="http://dev.biologists.org/content/develop/139/6/1045/F9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9" y="1586237"/>
            <a:ext cx="72771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1760" y="5567495"/>
            <a:ext cx="1942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http://dev.biologists.org/content/139/6/1045</a:t>
            </a:r>
          </a:p>
        </p:txBody>
      </p:sp>
    </p:spTree>
    <p:extLst>
      <p:ext uri="{BB962C8B-B14F-4D97-AF65-F5344CB8AC3E}">
        <p14:creationId xmlns:p14="http://schemas.microsoft.com/office/powerpoint/2010/main" val="14725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CCCTC-binding </a:t>
            </a:r>
            <a:r>
              <a:rPr lang="en-GB" sz="4000" dirty="0" smtClean="0"/>
              <a:t>factor (CTCF protein)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4" y="1625499"/>
            <a:ext cx="8505215" cy="4982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7423" y="1548500"/>
            <a:ext cx="2435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Co-discovered</a:t>
            </a:r>
          </a:p>
          <a:p>
            <a:r>
              <a:rPr lang="en-GB" sz="2000" dirty="0"/>
              <a:t>b</a:t>
            </a:r>
            <a:r>
              <a:rPr lang="en-GB" sz="2000" dirty="0" smtClean="0"/>
              <a:t>y Prof Elena Klenova from our school</a:t>
            </a:r>
          </a:p>
          <a:p>
            <a:r>
              <a:rPr lang="en-GB" sz="2000" dirty="0" smtClean="0"/>
              <a:t>(Klenova et al.,</a:t>
            </a:r>
          </a:p>
          <a:p>
            <a:r>
              <a:rPr lang="en-GB" sz="2000" dirty="0" err="1" smtClean="0"/>
              <a:t>Mol</a:t>
            </a:r>
            <a:r>
              <a:rPr lang="en-GB" sz="2000" dirty="0" smtClean="0"/>
              <a:t> Cell </a:t>
            </a:r>
            <a:r>
              <a:rPr lang="en-GB" sz="2000" dirty="0" err="1" smtClean="0"/>
              <a:t>Biol</a:t>
            </a:r>
            <a:r>
              <a:rPr lang="en-GB" sz="2000" dirty="0" smtClean="0"/>
              <a:t>, 1993)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11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9340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CTCF proteins can form chromatin loops and organise genome in 3D</a:t>
            </a:r>
            <a:endParaRPr lang="en-GB" sz="4400" dirty="0"/>
          </a:p>
        </p:txBody>
      </p:sp>
      <p:pic>
        <p:nvPicPr>
          <p:cNvPr id="33794" name="Picture 2" descr="https://www.seas.harvard.edu/sites/default/files/images/news/fig-6f_65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04" y="1822520"/>
            <a:ext cx="619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199" y="5521775"/>
            <a:ext cx="8128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https://www.seas.harvard.edu/news/2014/12/scientists-map-human-loop-ome</a:t>
            </a:r>
          </a:p>
        </p:txBody>
      </p:sp>
    </p:spTree>
    <p:extLst>
      <p:ext uri="{BB962C8B-B14F-4D97-AF65-F5344CB8AC3E}">
        <p14:creationId xmlns:p14="http://schemas.microsoft.com/office/powerpoint/2010/main" val="41244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19340"/>
            <a:ext cx="3104147" cy="886547"/>
          </a:xfrm>
        </p:spPr>
        <p:txBody>
          <a:bodyPr/>
          <a:lstStyle/>
          <a:p>
            <a:r>
              <a:rPr lang="en-GB" sz="4400" dirty="0" smtClean="0"/>
              <a:t>Example:</a:t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2800" dirty="0" smtClean="0"/>
              <a:t>CTCF </a:t>
            </a:r>
            <a:r>
              <a:rPr lang="en-GB" sz="2800" dirty="0"/>
              <a:t>binding at the </a:t>
            </a:r>
            <a:r>
              <a:rPr lang="en-GB" sz="2800" i="1" dirty="0"/>
              <a:t>H19</a:t>
            </a:r>
            <a:r>
              <a:rPr lang="en-GB" sz="2800" dirty="0"/>
              <a:t> imprinting control region mediates maternally inherited higher-order chromatin conformation to restrict enhancer access to </a:t>
            </a:r>
            <a:r>
              <a:rPr lang="en-GB" sz="2800" i="1" dirty="0"/>
              <a:t>Igf2</a:t>
            </a:r>
          </a:p>
        </p:txBody>
      </p:sp>
      <p:pic>
        <p:nvPicPr>
          <p:cNvPr id="1026" name="Picture 2" descr="http://www.pnas.org/content/103/28/10684/F5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3" y="405965"/>
            <a:ext cx="4855944" cy="60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323" y="6155177"/>
            <a:ext cx="4288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Kurukuti</a:t>
            </a:r>
            <a:r>
              <a:rPr lang="en-GB" sz="1600" dirty="0"/>
              <a:t> et al</a:t>
            </a:r>
            <a:r>
              <a:rPr lang="en-GB" sz="1600" dirty="0" smtClean="0"/>
              <a:t>. (2006), </a:t>
            </a:r>
            <a:r>
              <a:rPr lang="en-GB" sz="1600" dirty="0"/>
              <a:t>PNAS,  </a:t>
            </a:r>
            <a:r>
              <a:rPr lang="en-GB" sz="1600" dirty="0" smtClean="0"/>
              <a:t>103, </a:t>
            </a:r>
            <a:r>
              <a:rPr lang="en-GB" sz="1600" dirty="0"/>
              <a:t>10684–10689</a:t>
            </a:r>
          </a:p>
        </p:txBody>
      </p:sp>
    </p:spTree>
    <p:extLst>
      <p:ext uri="{BB962C8B-B14F-4D97-AF65-F5344CB8AC3E}">
        <p14:creationId xmlns:p14="http://schemas.microsoft.com/office/powerpoint/2010/main" val="2987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1277056"/>
            <a:ext cx="4236704" cy="5311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3652" y="6075642"/>
            <a:ext cx="275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Kurukuti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(2006) </a:t>
            </a:r>
            <a:r>
              <a:rPr lang="pl-PL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 </a:t>
            </a:r>
            <a:r>
              <a:rPr lang="pl-PL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Natl Acad Sci U S A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pl-P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:10684-9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2387" y="4600876"/>
            <a:ext cx="2483318" cy="1323439"/>
            <a:chOff x="452387" y="4600876"/>
            <a:chExt cx="2483318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452387" y="4600876"/>
              <a:ext cx="2059807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gene is isolated from all its enhancers and is inactive</a:t>
              </a:r>
              <a:endPara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512194" y="5201040"/>
              <a:ext cx="423511" cy="4104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16893" y="2096703"/>
            <a:ext cx="3039978" cy="2246769"/>
            <a:chOff x="5216893" y="2096703"/>
            <a:chExt cx="3039978" cy="2246769"/>
          </a:xfrm>
        </p:grpSpPr>
        <p:sp>
          <p:nvSpPr>
            <p:cNvPr id="11" name="TextBox 10"/>
            <p:cNvSpPr txBox="1"/>
            <p:nvPr/>
          </p:nvSpPr>
          <p:spPr>
            <a:xfrm>
              <a:off x="6197064" y="2096703"/>
              <a:ext cx="2059807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gene is enclosed in the chromatin hub that contains several enhancers, and is active</a:t>
              </a:r>
              <a:endPara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5216893" y="3220088"/>
              <a:ext cx="980171" cy="2642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82881" y="-12428"/>
            <a:ext cx="8787864" cy="125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CTCF-dependent looping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CF_H19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74" y="1661160"/>
            <a:ext cx="6801926" cy="473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553200"/>
            <a:ext cx="25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Almeida et al., 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5505271"/>
            <a:ext cx="3962400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Aberrant CTCF binding is linked to: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Beckwith–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Wiedemann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syndrome;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Silver–Russell syndrome;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(different types).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1" y="83822"/>
            <a:ext cx="8787864" cy="125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CTCF-dependent looping may be different in different cells </a:t>
            </a:r>
            <a:r>
              <a:rPr lang="en-US" sz="38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  <a:sym typeface="Wingdings" panose="05000000000000000000" pitchFamily="2" charset="2"/>
              </a:rPr>
              <a:t> different gene expression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377" y="83821"/>
            <a:ext cx="8903368" cy="138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In addition to CTCF bridges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there are also Cohesin rings that separate chromatin domains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0" y="1678983"/>
            <a:ext cx="6999812" cy="4558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265" y="6353291"/>
            <a:ext cx="712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err="1"/>
              <a:t>Sofueva</a:t>
            </a:r>
            <a:r>
              <a:rPr lang="en-GB" dirty="0"/>
              <a:t> and </a:t>
            </a:r>
            <a:r>
              <a:rPr lang="en-GB" dirty="0" err="1" smtClean="0"/>
              <a:t>Hadjur</a:t>
            </a:r>
            <a:r>
              <a:rPr lang="en-GB" dirty="0" smtClean="0"/>
              <a:t>, </a:t>
            </a:r>
            <a:r>
              <a:rPr lang="en-GB" i="1" dirty="0" smtClean="0"/>
              <a:t>Briefings in Functional Genomics</a:t>
            </a:r>
            <a:r>
              <a:rPr lang="en-GB" dirty="0" smtClean="0"/>
              <a:t>, </a:t>
            </a:r>
            <a:r>
              <a:rPr lang="en-GB" b="1" dirty="0" smtClean="0"/>
              <a:t>3</a:t>
            </a:r>
            <a:r>
              <a:rPr lang="en-GB" dirty="0" smtClean="0"/>
              <a:t>, 205-2016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377" y="83821"/>
            <a:ext cx="8903368" cy="138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Cohesin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is a ring-shaped protein complex that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“extrudes” CTCF-dependent chromatin loops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65" y="6353291"/>
            <a:ext cx="5643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Singh and </a:t>
            </a:r>
            <a:r>
              <a:rPr lang="en-GB" dirty="0" err="1" smtClean="0"/>
              <a:t>Gerton</a:t>
            </a:r>
            <a:r>
              <a:rPr lang="en-GB" dirty="0" smtClean="0"/>
              <a:t>, </a:t>
            </a:r>
            <a:r>
              <a:rPr lang="en-GB" i="1" dirty="0" smtClean="0"/>
              <a:t>Current Opinion in Cell Biology</a:t>
            </a:r>
            <a:r>
              <a:rPr lang="en-GB" dirty="0" smtClean="0"/>
              <a:t>, </a:t>
            </a:r>
            <a:r>
              <a:rPr lang="en-GB" b="1" dirty="0" smtClean="0"/>
              <a:t>37</a:t>
            </a:r>
            <a:r>
              <a:rPr lang="en-GB" dirty="0" smtClean="0"/>
              <a:t>, 9-11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9" y="1793789"/>
            <a:ext cx="2906759" cy="38581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27115" y="2085459"/>
            <a:ext cx="5467378" cy="282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Cohesin ring can slide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along one or two DNA double helices until it encounters a CTCF protein. Then it stops and forms a chromatin boundary. </a:t>
            </a:r>
          </a:p>
        </p:txBody>
      </p:sp>
    </p:spTree>
    <p:extLst>
      <p:ext uri="{BB962C8B-B14F-4D97-AF65-F5344CB8AC3E}">
        <p14:creationId xmlns:p14="http://schemas.microsoft.com/office/powerpoint/2010/main" val="10112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215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Eukaryotes genomes are packed with nucleosomes in the chromatin</a:t>
            </a:r>
            <a:endParaRPr lang="en-GB" sz="4400" dirty="0"/>
          </a:p>
        </p:txBody>
      </p:sp>
      <p:pic>
        <p:nvPicPr>
          <p:cNvPr id="4" name="Picture 17" descr="C:\Vlad\Vlad-Work\BioQuant\2008-2009\_Bioquant_Talk_13Feb2009\Pictures\16_21aChromatinPacking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90" y="2076513"/>
            <a:ext cx="8057324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3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377" y="83821"/>
            <a:ext cx="8903368" cy="138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Cohesin rings can also connect different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chromosomes during metaphase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3" y="1758927"/>
            <a:ext cx="8437986" cy="30825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265" y="6353291"/>
            <a:ext cx="712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err="1"/>
              <a:t>Sofueva</a:t>
            </a:r>
            <a:r>
              <a:rPr lang="en-GB" dirty="0"/>
              <a:t> and </a:t>
            </a:r>
            <a:r>
              <a:rPr lang="en-GB" dirty="0" err="1" smtClean="0"/>
              <a:t>Hadjur</a:t>
            </a:r>
            <a:r>
              <a:rPr lang="en-GB" dirty="0" smtClean="0"/>
              <a:t>, </a:t>
            </a:r>
            <a:r>
              <a:rPr lang="en-GB" i="1" dirty="0" smtClean="0"/>
              <a:t>Briefings in Functional Genomics</a:t>
            </a:r>
            <a:r>
              <a:rPr lang="en-GB" dirty="0" smtClean="0"/>
              <a:t>, </a:t>
            </a:r>
            <a:r>
              <a:rPr lang="en-GB" b="1" dirty="0" smtClean="0"/>
              <a:t>3</a:t>
            </a:r>
            <a:r>
              <a:rPr lang="en-GB" dirty="0" smtClean="0"/>
              <a:t>, 205-2016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3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82239" y="133350"/>
            <a:ext cx="7353300" cy="6724650"/>
            <a:chOff x="1782239" y="133350"/>
            <a:chExt cx="7353300" cy="6724650"/>
          </a:xfrm>
        </p:grpSpPr>
        <p:pic>
          <p:nvPicPr>
            <p:cNvPr id="8" name="Picture 4" descr="An external file that holds a picture, illustration, etc.&#10;Object name is 10577_2017_9550_Fig2_HTM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239" y="133350"/>
              <a:ext cx="7353300" cy="672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920564" y="5804652"/>
              <a:ext cx="19783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Barrington et al</a:t>
              </a:r>
              <a:r>
                <a:rPr lang="en-GB" dirty="0"/>
                <a:t>., </a:t>
              </a:r>
              <a:r>
                <a:rPr lang="en-GB" i="1" dirty="0"/>
                <a:t>Chromosome Res</a:t>
              </a:r>
              <a:r>
                <a:rPr lang="en-GB" dirty="0" smtClean="0"/>
                <a:t>, </a:t>
              </a:r>
              <a:r>
                <a:rPr lang="en-GB" b="1" dirty="0" smtClean="0"/>
                <a:t>25</a:t>
              </a:r>
              <a:r>
                <a:rPr lang="en-GB" dirty="0"/>
                <a:t>,</a:t>
              </a:r>
              <a:r>
                <a:rPr lang="en-GB" dirty="0" smtClean="0"/>
                <a:t> 51–60 (2017)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966321" y="2583143"/>
            <a:ext cx="5590954" cy="120032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How does this work? </a:t>
            </a:r>
          </a:p>
          <a:p>
            <a:r>
              <a:rPr lang="en-GB" sz="3600" dirty="0" smtClean="0">
                <a:solidFill>
                  <a:srgbClr val="C00000"/>
                </a:solidFill>
              </a:rPr>
              <a:t>See lecturer’s demonstration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377" y="83821"/>
            <a:ext cx="8903368" cy="138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Our new findings (Clarkson et al., </a:t>
            </a:r>
            <a:r>
              <a:rPr lang="en-US" sz="3600" i="1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NAR</a:t>
            </a:r>
            <a:r>
              <a:rPr lang="en-US" sz="36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, 2019)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6" y="1097280"/>
            <a:ext cx="7159367" cy="53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135" y="2244106"/>
            <a:ext cx="8402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chemeClr val="accent2"/>
                </a:solidFill>
                <a:hlinkClick r:id="rId2"/>
              </a:rPr>
              <a:t>www.youtube.com/watch?v=Q_KdrtsmYoE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57200" y="3930660"/>
            <a:ext cx="8229600" cy="799307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Which aspects of 3D genome are still not understood by scientists?</a:t>
            </a:r>
            <a:endParaRPr lang="en-GB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377" y="83821"/>
            <a:ext cx="8903368" cy="138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Watch this video (at home)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" y="1607419"/>
            <a:ext cx="8980862" cy="36768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470" y="171444"/>
            <a:ext cx="9040529" cy="88654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NGS methods to map 3D genome: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Chromatin </a:t>
            </a:r>
            <a:r>
              <a:rPr lang="en-US" sz="4000" dirty="0">
                <a:solidFill>
                  <a:srgbClr val="C00000"/>
                </a:solidFill>
              </a:rPr>
              <a:t>C</a:t>
            </a:r>
            <a:r>
              <a:rPr lang="en-US" sz="4000" dirty="0" smtClean="0">
                <a:solidFill>
                  <a:srgbClr val="C00000"/>
                </a:solidFill>
              </a:rPr>
              <a:t>onformation Capture, Hi-C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137" y="6025415"/>
            <a:ext cx="405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Rao et al., </a:t>
            </a:r>
            <a:r>
              <a:rPr lang="en-GB" i="1" dirty="0" smtClean="0"/>
              <a:t>Nature</a:t>
            </a:r>
            <a:r>
              <a:rPr lang="en-GB" dirty="0" smtClean="0"/>
              <a:t> </a:t>
            </a:r>
            <a:r>
              <a:rPr lang="en-GB" b="1" dirty="0" smtClean="0"/>
              <a:t>159</a:t>
            </a:r>
            <a:r>
              <a:rPr lang="en-GB" dirty="0"/>
              <a:t>, </a:t>
            </a:r>
            <a:r>
              <a:rPr lang="en-GB" dirty="0" smtClean="0"/>
              <a:t>1665–1680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7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1" y="1153910"/>
            <a:ext cx="3821341" cy="570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4631" y="6394747"/>
            <a:ext cx="405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Rao et al., </a:t>
            </a:r>
            <a:r>
              <a:rPr lang="en-GB" i="1" dirty="0" smtClean="0"/>
              <a:t>Nature</a:t>
            </a:r>
            <a:r>
              <a:rPr lang="en-GB" dirty="0" smtClean="0"/>
              <a:t> </a:t>
            </a:r>
            <a:r>
              <a:rPr lang="en-GB" b="1" dirty="0" smtClean="0"/>
              <a:t>159</a:t>
            </a:r>
            <a:r>
              <a:rPr lang="en-GB" dirty="0"/>
              <a:t>, </a:t>
            </a:r>
            <a:r>
              <a:rPr lang="en-GB" dirty="0" smtClean="0"/>
              <a:t>1665–1680 (2014)</a:t>
            </a:r>
            <a:endParaRPr lang="en-GB" dirty="0"/>
          </a:p>
        </p:txBody>
      </p:sp>
      <p:pic>
        <p:nvPicPr>
          <p:cNvPr id="7" name="Picture 2" descr="HIghlander in the belted pla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78" y="1599080"/>
            <a:ext cx="1905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2375" y="1309047"/>
            <a:ext cx="4475747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Main features of the Hi-C matrix: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The diagonal (self-contacts)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Plaid-like </a:t>
            </a:r>
            <a:r>
              <a:rPr lang="en-GB" sz="2400" dirty="0"/>
              <a:t>pattern (A/B </a:t>
            </a:r>
            <a:r>
              <a:rPr lang="en-GB" sz="2400" dirty="0" smtClean="0"/>
              <a:t>domains)</a:t>
            </a:r>
          </a:p>
          <a:p>
            <a:r>
              <a:rPr lang="en-GB" sz="2400" dirty="0" smtClean="0"/>
              <a:t>     (A: active, B: inactive)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Squares </a:t>
            </a:r>
            <a:r>
              <a:rPr lang="en-GB" sz="2400" dirty="0"/>
              <a:t>along diagonal (TADs</a:t>
            </a:r>
            <a:r>
              <a:rPr lang="en-GB" sz="2400" dirty="0" smtClean="0"/>
              <a:t>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(TAD = Topologically Associated  	Domain). It interacts only with 	itself, not with other regions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“</a:t>
            </a:r>
            <a:r>
              <a:rPr lang="en-GB" sz="2400" dirty="0"/>
              <a:t>Spots” off-diagonal (Loops)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470" y="171444"/>
            <a:ext cx="9040529" cy="88654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Hi-C: NGS method to map 3D genome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470" y="171444"/>
            <a:ext cx="9040529" cy="88654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Hi-C: NGS method to map 3D genome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4631" y="6394747"/>
            <a:ext cx="405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Rao et al., </a:t>
            </a:r>
            <a:r>
              <a:rPr lang="en-GB" i="1" dirty="0" smtClean="0"/>
              <a:t>Nature</a:t>
            </a:r>
            <a:r>
              <a:rPr lang="en-GB" dirty="0" smtClean="0"/>
              <a:t> </a:t>
            </a:r>
            <a:r>
              <a:rPr lang="en-GB" b="1" dirty="0" smtClean="0"/>
              <a:t>159</a:t>
            </a:r>
            <a:r>
              <a:rPr lang="en-GB" dirty="0"/>
              <a:t>, </a:t>
            </a:r>
            <a:r>
              <a:rPr lang="en-GB" dirty="0" smtClean="0"/>
              <a:t>1665–1680 (2014)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" y="1057991"/>
            <a:ext cx="3242745" cy="5743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75" y="1309047"/>
            <a:ext cx="4475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Main features of the Hi-C matrix: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The diagonal (self-contacts)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Plaid-like </a:t>
            </a:r>
            <a:r>
              <a:rPr lang="en-GB" sz="2400" dirty="0"/>
              <a:t>pattern (A/B </a:t>
            </a:r>
            <a:r>
              <a:rPr lang="en-GB" sz="2400" dirty="0" smtClean="0"/>
              <a:t>domains)</a:t>
            </a:r>
          </a:p>
          <a:p>
            <a:r>
              <a:rPr lang="en-GB" sz="2400" dirty="0" smtClean="0"/>
              <a:t>     (A: active, B: inactive)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Squares </a:t>
            </a:r>
            <a:r>
              <a:rPr lang="en-GB" sz="2400" dirty="0"/>
              <a:t>along diagonal (TADs</a:t>
            </a:r>
            <a:r>
              <a:rPr lang="en-GB" sz="2400" dirty="0" smtClean="0"/>
              <a:t>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(TAD = Topologically Associated  	Domain)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“</a:t>
            </a:r>
            <a:r>
              <a:rPr lang="en-GB" sz="2400" dirty="0"/>
              <a:t>Spots” off-diagonal (Loops)</a:t>
            </a:r>
          </a:p>
        </p:txBody>
      </p:sp>
    </p:spTree>
    <p:extLst>
      <p:ext uri="{BB962C8B-B14F-4D97-AF65-F5344CB8AC3E}">
        <p14:creationId xmlns:p14="http://schemas.microsoft.com/office/powerpoint/2010/main" val="28875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921" y="375386"/>
            <a:ext cx="3646309" cy="2868925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Topologically associated domains (TADs) change</a:t>
            </a:r>
            <a:br>
              <a:rPr lang="en-US" sz="3400" dirty="0" smtClean="0">
                <a:solidFill>
                  <a:srgbClr val="C00000"/>
                </a:solidFill>
              </a:rPr>
            </a:br>
            <a:r>
              <a:rPr lang="en-US" sz="3400" dirty="0" smtClean="0">
                <a:solidFill>
                  <a:srgbClr val="C00000"/>
                </a:solidFill>
              </a:rPr>
              <a:t>during the cell</a:t>
            </a:r>
            <a:br>
              <a:rPr lang="en-US" sz="3400" dirty="0" smtClean="0">
                <a:solidFill>
                  <a:srgbClr val="C00000"/>
                </a:solidFill>
              </a:rPr>
            </a:br>
            <a:r>
              <a:rPr lang="en-US" sz="3400" dirty="0" smtClean="0">
                <a:solidFill>
                  <a:srgbClr val="C00000"/>
                </a:solidFill>
              </a:rPr>
              <a:t>differentiation</a:t>
            </a:r>
            <a:endParaRPr lang="en-US" sz="3400" dirty="0">
              <a:solidFill>
                <a:srgbClr val="C00000"/>
              </a:solidFill>
            </a:endParaRPr>
          </a:p>
        </p:txBody>
      </p:sp>
      <p:pic>
        <p:nvPicPr>
          <p:cNvPr id="57346" name="Picture 2" descr="C:\Users\vteif\Downloads\F5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82" y="9627"/>
            <a:ext cx="485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920" y="6308914"/>
            <a:ext cx="3819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Aranda et al. (2015), Science </a:t>
            </a:r>
            <a:r>
              <a:rPr 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1, e1500737</a:t>
            </a: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294" y="6565510"/>
            <a:ext cx="6184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Cavalli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Misteli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Structural &amp; Molecular Biology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(3):290-9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772"/>
            <a:ext cx="9144000" cy="486245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69854"/>
            <a:ext cx="9067799" cy="844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smtClean="0">
                <a:solidFill>
                  <a:srgbClr val="C0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LARGE SCALE CHROMATIN ORGANIZATION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Heterochromatin vs </a:t>
            </a:r>
            <a:r>
              <a:rPr lang="en-GB" dirty="0" err="1" smtClean="0">
                <a:solidFill>
                  <a:srgbClr val="C00000"/>
                </a:solidFill>
              </a:rPr>
              <a:t>euchromatin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atlasofscience.org/wp-content/uploads/2016/10/Fig1_Nicet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5" y="1732547"/>
            <a:ext cx="7829929" cy="48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2643" y="6550223"/>
            <a:ext cx="6959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https://atlasofscience.org/role-of-heterochromatin-in-establishing-and-changing-cell-fate/</a:t>
            </a:r>
          </a:p>
        </p:txBody>
      </p:sp>
    </p:spTree>
    <p:extLst>
      <p:ext uri="{BB962C8B-B14F-4D97-AF65-F5344CB8AC3E}">
        <p14:creationId xmlns:p14="http://schemas.microsoft.com/office/powerpoint/2010/main" val="40008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8215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The history of the nucleosome</a:t>
            </a:r>
            <a:endParaRPr lang="en-GB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76325"/>
            <a:ext cx="83343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813" y="6180802"/>
            <a:ext cx="56773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Olins &amp; Olins (2013),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Nature Rev.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 Biol.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809-8014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terochroma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543" y="1473566"/>
            <a:ext cx="5715000" cy="4286250"/>
          </a:xfrm>
          <a:prstGeom prst="rect">
            <a:avLst/>
          </a:prstGeom>
          <a:noFill/>
        </p:spPr>
      </p:pic>
      <p:sp>
        <p:nvSpPr>
          <p:cNvPr id="5" name="Content Placeholder 1"/>
          <p:cNvSpPr>
            <a:spLocks noGrp="1"/>
          </p:cNvSpPr>
          <p:nvPr>
            <p:ph idx="11"/>
          </p:nvPr>
        </p:nvSpPr>
        <p:spPr>
          <a:xfrm>
            <a:off x="471492" y="474315"/>
            <a:ext cx="8396288" cy="799307"/>
          </a:xfrm>
        </p:spPr>
        <p:txBody>
          <a:bodyPr>
            <a:noAutofit/>
          </a:bodyPr>
          <a:lstStyle/>
          <a:p>
            <a:pPr algn="ctr"/>
            <a:r>
              <a:rPr lang="en-GB" sz="34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 expression is affected by 3D location</a:t>
            </a:r>
            <a:endParaRPr lang="en-GB" sz="34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899" y="6176547"/>
            <a:ext cx="6500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http://www.discoveryandinnovation.com/BIOL202/notes/lecture18.html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rosophila polyt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1514475"/>
            <a:ext cx="5715000" cy="4286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899" y="6176547"/>
            <a:ext cx="6500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http://www.discoveryandinnovation.com/BIOL202/notes/lecture18.html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7720" y="1602345"/>
            <a:ext cx="4725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(Discovered in Drosophila, 1930)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471492" y="474315"/>
            <a:ext cx="8396288" cy="799307"/>
          </a:xfrm>
        </p:spPr>
        <p:txBody>
          <a:bodyPr>
            <a:noAutofit/>
          </a:bodyPr>
          <a:lstStyle/>
          <a:p>
            <a:pPr algn="ctr"/>
            <a:r>
              <a:rPr lang="en-GB" sz="34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 expression is affected by 3D location</a:t>
            </a:r>
            <a:endParaRPr lang="en-GB" sz="34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9" y="905821"/>
            <a:ext cx="5757862" cy="51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865" y="6198493"/>
            <a:ext cx="6858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Kleinjan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van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Heyningen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(1998)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Hum Mol Genet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(10), 1611–1618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471492" y="349190"/>
            <a:ext cx="8396288" cy="799307"/>
          </a:xfrm>
        </p:spPr>
        <p:txBody>
          <a:bodyPr>
            <a:noAutofit/>
          </a:bodyPr>
          <a:lstStyle/>
          <a:p>
            <a:pPr algn="ctr"/>
            <a:r>
              <a:rPr lang="en-GB" sz="34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Effects of 3D gene location in human diseases</a:t>
            </a:r>
            <a:endParaRPr lang="en-GB" sz="34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48" y="1116900"/>
            <a:ext cx="8761504" cy="36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791263"/>
            <a:ext cx="8481745" cy="1692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GB" sz="2600" dirty="0" smtClean="0"/>
              <a:t>Chromosome 18 is gene-poor, chromosome 19 is gene-rich</a:t>
            </a:r>
          </a:p>
          <a:p>
            <a:pPr marL="342900" indent="-342900">
              <a:buAutoNum type="alphaLcPeriod"/>
            </a:pPr>
            <a:r>
              <a:rPr lang="en-GB" sz="2600" dirty="0" smtClean="0"/>
              <a:t>Gene-rich domains congregate at the centre of the nucleus</a:t>
            </a:r>
          </a:p>
          <a:p>
            <a:pPr marL="342900" indent="-342900">
              <a:buAutoNum type="alphaLcPeriod"/>
            </a:pPr>
            <a:r>
              <a:rPr lang="en-GB" sz="2600" dirty="0" smtClean="0"/>
              <a:t>Translocations result in genes moving out of their ‘normal’ </a:t>
            </a:r>
          </a:p>
          <a:p>
            <a:pPr marL="342900" indent="-342900"/>
            <a:r>
              <a:rPr lang="en-GB" sz="2600" dirty="0" smtClean="0"/>
              <a:t>     nuclear environment</a:t>
            </a:r>
            <a:endParaRPr lang="en-GB" sz="2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1"/>
          </p:nvPr>
        </p:nvSpPr>
        <p:spPr>
          <a:xfrm>
            <a:off x="500068" y="273386"/>
            <a:ext cx="8396288" cy="79930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Chromosome-wide effects</a:t>
            </a:r>
            <a:endParaRPr lang="en-GB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42" y="475536"/>
            <a:ext cx="8178306" cy="46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77875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2600" dirty="0" smtClean="0"/>
              <a:t>Genes (red) are seen to “loop out” from chromosome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600" dirty="0" smtClean="0"/>
              <a:t>This would enable distant regions to interact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528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rs.els-cdn.com/content/image/1-s2.0-S153458070800292X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756" y="1501078"/>
            <a:ext cx="6122024" cy="4657725"/>
          </a:xfrm>
          <a:prstGeom prst="rect">
            <a:avLst/>
          </a:prstGeom>
          <a:noFill/>
        </p:spPr>
      </p:pic>
      <p:sp>
        <p:nvSpPr>
          <p:cNvPr id="5" name="Content Placeholder 1"/>
          <p:cNvSpPr>
            <a:spLocks noGrp="1"/>
          </p:cNvSpPr>
          <p:nvPr>
            <p:ph idx="11"/>
          </p:nvPr>
        </p:nvSpPr>
        <p:spPr>
          <a:xfrm>
            <a:off x="400051" y="253538"/>
            <a:ext cx="8315324" cy="799307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GB" sz="36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enes located close to the nuclear membrane (lamina) tend to be silenced</a:t>
            </a:r>
            <a:endParaRPr lang="en-GB" sz="36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7" y="620077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Dillon N. (2008) Dev. Cell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(2), 182–186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8157" y="173254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Lamina-associated domains (“LADs”)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81625" y="2055712"/>
            <a:ext cx="1116532" cy="870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2" y="1052845"/>
            <a:ext cx="8517879" cy="47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1"/>
          </p:nvPr>
        </p:nvSpPr>
        <p:spPr>
          <a:xfrm>
            <a:off x="400051" y="253538"/>
            <a:ext cx="8315324" cy="799307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Summary of </a:t>
            </a:r>
            <a:r>
              <a:rPr lang="en-GB" sz="36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GB" sz="36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ierarchical genome folding</a:t>
            </a:r>
            <a:endParaRPr lang="en-GB" sz="3600" dirty="0">
              <a:solidFill>
                <a:srgbClr val="C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051" y="6545788"/>
            <a:ext cx="365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Szabo et al., </a:t>
            </a:r>
            <a:r>
              <a:rPr lang="en-GB" i="1" dirty="0" smtClean="0"/>
              <a:t>Science Advances</a:t>
            </a:r>
            <a:r>
              <a:rPr lang="en-GB" dirty="0" smtClean="0"/>
              <a:t>, 2019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1176" y="910540"/>
            <a:ext cx="1484702" cy="533249"/>
            <a:chOff x="371176" y="910540"/>
            <a:chExt cx="1484702" cy="533249"/>
          </a:xfrm>
        </p:grpSpPr>
        <p:sp>
          <p:nvSpPr>
            <p:cNvPr id="3" name="TextBox 2"/>
            <p:cNvSpPr txBox="1"/>
            <p:nvPr/>
          </p:nvSpPr>
          <p:spPr>
            <a:xfrm>
              <a:off x="371176" y="910540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</a:rPr>
                <a:t>Nucleosome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943276" y="1252900"/>
              <a:ext cx="269507" cy="1908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053167" y="1339526"/>
            <a:ext cx="4785334" cy="707886"/>
            <a:chOff x="4053167" y="1339526"/>
            <a:chExt cx="4785334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4336306" y="1339526"/>
              <a:ext cx="45021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</a:rPr>
                <a:t>“Topologically Associating Domain” that </a:t>
              </a:r>
            </a:p>
            <a:p>
              <a:r>
                <a:rPr lang="en-GB" sz="2000" dirty="0" smtClean="0">
                  <a:solidFill>
                    <a:srgbClr val="C00000"/>
                  </a:solidFill>
                </a:rPr>
                <a:t>interacts with itself and not other regions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>
              <a:off x="4053167" y="1693469"/>
              <a:ext cx="2831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44893" y="5245768"/>
            <a:ext cx="5590056" cy="996876"/>
            <a:chOff x="644893" y="5245768"/>
            <a:chExt cx="5590056" cy="996876"/>
          </a:xfrm>
        </p:grpSpPr>
        <p:sp>
          <p:nvSpPr>
            <p:cNvPr id="22" name="TextBox 21"/>
            <p:cNvSpPr txBox="1"/>
            <p:nvPr/>
          </p:nvSpPr>
          <p:spPr>
            <a:xfrm>
              <a:off x="644893" y="5842534"/>
              <a:ext cx="559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C00000"/>
                  </a:solidFill>
                </a:rPr>
                <a:t>Active (A) and inactive (B) chromatin compartments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050181" y="5245768"/>
              <a:ext cx="2529380" cy="596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62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80534"/>
            <a:ext cx="8401050" cy="1891289"/>
          </a:xfrm>
        </p:spPr>
        <p:txBody>
          <a:bodyPr>
            <a:normAutofit/>
          </a:bodyPr>
          <a:lstStyle/>
          <a:p>
            <a:r>
              <a:rPr lang="en-GB" dirty="0" smtClean="0"/>
              <a:t>Nucleosome positioning &amp; 3D genome organisation modulates gene expression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3450" y="4112548"/>
            <a:ext cx="8229600" cy="1065529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NGS methods to map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nucleosomes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3275330"/>
            <a:ext cx="7791651" cy="683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rgbClr val="000000"/>
                </a:solidFill>
                <a:latin typeface="Arial Black" panose="020B0A04020102020204" pitchFamily="34" charset="0"/>
                <a:cs typeface="Arial"/>
              </a:rPr>
              <a:t>Chromatin, CTCF, Cohesin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5225" y="4623767"/>
            <a:ext cx="8229600" cy="410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NGS METHODS TO MAP 3D GENOME CONTACTS</a:t>
            </a:r>
            <a:endParaRPr lang="en-GB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3250" y="5014935"/>
            <a:ext cx="8229600" cy="62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Chromatin domains, loops, A/B compartments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6506" y="2757482"/>
            <a:ext cx="192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MUST KNOW: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2026" y="2699727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385025" y="3811706"/>
            <a:ext cx="8114082" cy="410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 smtClean="0">
                <a:solidFill>
                  <a:srgbClr val="D55C19"/>
                </a:solidFill>
              </a:rPr>
              <a:t>NUCLEOSOME</a:t>
            </a:r>
            <a:r>
              <a:rPr lang="en-US" sz="2100" dirty="0" smtClean="0">
                <a:solidFill>
                  <a:srgbClr val="D55C19"/>
                </a:solidFill>
              </a:rPr>
              <a:t>, NUCLEOSOME REPEAT LENGTH (NRL)</a:t>
            </a:r>
            <a:endParaRPr lang="en-US" sz="2100" dirty="0">
              <a:solidFill>
                <a:srgbClr val="D55C19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98772" y="316770"/>
            <a:ext cx="5143038" cy="886547"/>
          </a:xfrm>
        </p:spPr>
        <p:txBody>
          <a:bodyPr/>
          <a:lstStyle/>
          <a:p>
            <a:r>
              <a:rPr lang="en-US" sz="4800" dirty="0" smtClean="0"/>
              <a:t>Take home message</a:t>
            </a:r>
            <a:endParaRPr lang="en-US" sz="48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23521" y="5324424"/>
            <a:ext cx="7757941" cy="410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55C19"/>
                </a:solidFill>
              </a:rPr>
              <a:t>Topologically Associated Domains (TADs)</a:t>
            </a:r>
            <a:endParaRPr lang="en-US" dirty="0">
              <a:solidFill>
                <a:srgbClr val="D55C19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1650" y="5677460"/>
            <a:ext cx="8229600" cy="62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000000"/>
                </a:solidFill>
              </a:rPr>
              <a:t>Lamina Associated Domains (LADs)</a:t>
            </a:r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4" y="1299407"/>
            <a:ext cx="5235784" cy="46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8215"/>
            <a:ext cx="8229600" cy="886547"/>
          </a:xfrm>
        </p:spPr>
        <p:txBody>
          <a:bodyPr/>
          <a:lstStyle/>
          <a:p>
            <a:pPr algn="ctr"/>
            <a:r>
              <a:rPr lang="en-GB" sz="4400" dirty="0" smtClean="0"/>
              <a:t>The history of the nucleosome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04813" y="6180802"/>
            <a:ext cx="56773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Olins &amp; Olins (2013),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Nature Rev.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 Biol.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809-8014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0965"/>
            <a:ext cx="8229600" cy="886547"/>
          </a:xfrm>
        </p:spPr>
        <p:txBody>
          <a:bodyPr/>
          <a:lstStyle/>
          <a:p>
            <a:pPr algn="ctr"/>
            <a:r>
              <a:rPr lang="en-GB" sz="3600" dirty="0" smtClean="0"/>
              <a:t>Nucleosome positioning influences gene regulation through DNA accessibility</a:t>
            </a:r>
            <a:endParaRPr lang="en-GB" sz="3600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514475" y="1650725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/>
          <a:lstStyle/>
          <a:p>
            <a:pPr marL="190500" indent="-190500">
              <a:spcBef>
                <a:spcPct val="20000"/>
              </a:spcBef>
              <a:buClr>
                <a:srgbClr val="FFFFFF"/>
              </a:buClr>
              <a:buSzPct val="90000"/>
              <a:buFont typeface="Times" charset="0"/>
              <a:buChar char="•"/>
              <a:defRPr/>
            </a:pPr>
            <a:endParaRPr lang="de-DE" sz="2000" kern="0" dirty="0">
              <a:solidFill>
                <a:srgbClr val="0047B9"/>
              </a:solidFill>
              <a:latin typeface="+mn-lt"/>
              <a:ea typeface="+mn-ea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22125"/>
            <a:ext cx="3657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276850" y="6526620"/>
            <a:ext cx="386753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Shuleva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Nature Rev. Genet.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2014</a:t>
            </a:r>
          </a:p>
        </p:txBody>
      </p:sp>
      <p:pic>
        <p:nvPicPr>
          <p:cNvPr id="29" name="Picture 4" descr="https://www.broadinstitute.org/files/news/images/2010/chromatin_states_2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5485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4288" y="637037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 courtesy of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Broad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546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nucleosome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5784785" y="4840025"/>
            <a:ext cx="2983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http://pdb101.rcsb.org/motm/7</a:t>
            </a:r>
          </a:p>
        </p:txBody>
      </p:sp>
      <p:pic>
        <p:nvPicPr>
          <p:cNvPr id="4098" name="Picture 2" descr="https://cdn.rcsb.org/pdb101/motm/images/1ao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" y="1276632"/>
            <a:ext cx="4299101" cy="52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9397" y="1681296"/>
            <a:ext cx="3359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Nucleosome, with DNA in orange and histone proteins in blue.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1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 smtClean="0"/>
              <a:t>The nucleosome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336887" y="6553312"/>
            <a:ext cx="2983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http://pdb101.rcsb.org/motm/7</a:t>
            </a:r>
          </a:p>
        </p:txBody>
      </p:sp>
      <p:pic>
        <p:nvPicPr>
          <p:cNvPr id="8194" name="Picture 2" descr="https://cdn.rcsb.org/pdb101/motm/images/nucleos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0" y="1251284"/>
            <a:ext cx="8021238" cy="4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9689" y="5884606"/>
            <a:ext cx="80501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Nucleosome histone proteins (left) and DNA (right</a:t>
            </a:r>
            <a:r>
              <a:rPr lang="en-GB" sz="2800" dirty="0" smtClean="0"/>
              <a:t>)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5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rolin Luger, Ph.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0" y="502753"/>
            <a:ext cx="8275287" cy="59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3971" y="502753"/>
            <a:ext cx="5185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Caroline Luger – determined the structure of the nucleosome (1997)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635" y="6568191"/>
            <a:ext cx="3838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3"/>
              </a:rPr>
              <a:t>https://en.wikipedia.org/wiki/Karolin_Luger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149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powerpoint-blue-orange-1">
  <a:themeElements>
    <a:clrScheme name="Custom 5">
      <a:dk1>
        <a:srgbClr val="003478"/>
      </a:dk1>
      <a:lt1>
        <a:srgbClr val="FFFFFF"/>
      </a:lt1>
      <a:dk2>
        <a:srgbClr val="D55C19"/>
      </a:dk2>
      <a:lt2>
        <a:srgbClr val="51626F"/>
      </a:lt2>
      <a:accent1>
        <a:srgbClr val="A8475A"/>
      </a:accent1>
      <a:accent2>
        <a:srgbClr val="CED7B5"/>
      </a:accent2>
      <a:accent3>
        <a:srgbClr val="003478"/>
      </a:accent3>
      <a:accent4>
        <a:srgbClr val="275E37"/>
      </a:accent4>
      <a:accent5>
        <a:srgbClr val="D55C19"/>
      </a:accent5>
      <a:accent6>
        <a:srgbClr val="4B306A"/>
      </a:accent6>
      <a:hlink>
        <a:srgbClr val="D55C19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corporate-powerpoint-blue-orange-1</Template>
  <TotalTime>7632</TotalTime>
  <Words>1255</Words>
  <Application>Microsoft Office PowerPoint</Application>
  <PresentationFormat>On-screen Show (4:3)</PresentationFormat>
  <Paragraphs>183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corporate-powerpoint-blue-orange-1</vt:lpstr>
      <vt:lpstr>Graph</vt:lpstr>
      <vt:lpstr>Nucleosome positioning and  3D genome organisation</vt:lpstr>
      <vt:lpstr>Module structure</vt:lpstr>
      <vt:lpstr>Eukaryotes genomes are packed with nucleosomes in the chromatin</vt:lpstr>
      <vt:lpstr>The history of the nucleosome</vt:lpstr>
      <vt:lpstr>The history of the nucleosome</vt:lpstr>
      <vt:lpstr>Nucleosome positioning influences gene regulation through DNA accessibility</vt:lpstr>
      <vt:lpstr>The nucleosome</vt:lpstr>
      <vt:lpstr>The nucleosome</vt:lpstr>
      <vt:lpstr>PowerPoint Presentation</vt:lpstr>
      <vt:lpstr>The nucleosome</vt:lpstr>
      <vt:lpstr>The nucleosome</vt:lpstr>
      <vt:lpstr>The nucleosome</vt:lpstr>
      <vt:lpstr>Nucleosome arrays in chromatin</vt:lpstr>
      <vt:lpstr>Nucleosome arrays in chromatin</vt:lpstr>
      <vt:lpstr>The average distance between centres of neighbouring nucleosomes, called the  nucleosome repeat length (NRL), determines chromatin fiber compaction</vt:lpstr>
      <vt:lpstr>NGS methods to map nucleosomes</vt:lpstr>
      <vt:lpstr>Nucleosomes near transcription start</vt:lpstr>
      <vt:lpstr>Nucleosomes are actively positioned</vt:lpstr>
      <vt:lpstr>Remodelers are recruited to specific sites and reposition specific nucleosomes</vt:lpstr>
      <vt:lpstr>Multicellular organisms evolved to attract nucleosomes to promoters.  in Yeast gene promoters are “open” by default In human, gene promoters are “closed” by default;  </vt:lpstr>
      <vt:lpstr>Nucleosome positioning changes during cell differentiation or activation</vt:lpstr>
      <vt:lpstr>Next level of chromatin compaction: thousands to millions of DNA base pairs</vt:lpstr>
      <vt:lpstr>CCCTC-binding factor (CTCF protein)</vt:lpstr>
      <vt:lpstr>CTCF proteins can form chromatin loops and organise genome in 3D</vt:lpstr>
      <vt:lpstr>Example:  CTCF binding at the H19 imprinting control region mediates maternally inherited higher-order chromatin conformation to restrict enhancer access to Igf2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NGS methods to map 3D genome: Chromatin Conformation Capture, Hi-C</vt:lpstr>
      <vt:lpstr>Hi-C: NGS method to map 3D genome</vt:lpstr>
      <vt:lpstr>Hi-C: NGS method to map 3D genome</vt:lpstr>
      <vt:lpstr>Topologically associated domains (TADs) change during the cell differentiation</vt:lpstr>
      <vt:lpstr>PowerPoint Presentation</vt:lpstr>
      <vt:lpstr>Heterochromatin vs euchromatin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vl</dc:creator>
  <cp:lastModifiedBy>Vladimir Teif</cp:lastModifiedBy>
  <cp:revision>1305</cp:revision>
  <dcterms:created xsi:type="dcterms:W3CDTF">2015-09-23T22:06:57Z</dcterms:created>
  <dcterms:modified xsi:type="dcterms:W3CDTF">2019-10-28T23:17:56Z</dcterms:modified>
</cp:coreProperties>
</file>