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48" r:id="rId1"/>
  </p:sldMasterIdLst>
  <p:notesMasterIdLst>
    <p:notesMasterId r:id="rId52"/>
  </p:notesMasterIdLst>
  <p:sldIdLst>
    <p:sldId id="269" r:id="rId2"/>
    <p:sldId id="414" r:id="rId3"/>
    <p:sldId id="351" r:id="rId4"/>
    <p:sldId id="354" r:id="rId5"/>
    <p:sldId id="355" r:id="rId6"/>
    <p:sldId id="364" r:id="rId7"/>
    <p:sldId id="389" r:id="rId8"/>
    <p:sldId id="416" r:id="rId9"/>
    <p:sldId id="417" r:id="rId10"/>
    <p:sldId id="418" r:id="rId11"/>
    <p:sldId id="363" r:id="rId12"/>
    <p:sldId id="424" r:id="rId13"/>
    <p:sldId id="436" r:id="rId14"/>
    <p:sldId id="440" r:id="rId15"/>
    <p:sldId id="437" r:id="rId16"/>
    <p:sldId id="439" r:id="rId17"/>
    <p:sldId id="441" r:id="rId18"/>
    <p:sldId id="442" r:id="rId19"/>
    <p:sldId id="443" r:id="rId20"/>
    <p:sldId id="444" r:id="rId21"/>
    <p:sldId id="395" r:id="rId22"/>
    <p:sldId id="419" r:id="rId23"/>
    <p:sldId id="405" r:id="rId24"/>
    <p:sldId id="407" r:id="rId25"/>
    <p:sldId id="408" r:id="rId26"/>
    <p:sldId id="409" r:id="rId27"/>
    <p:sldId id="410" r:id="rId28"/>
    <p:sldId id="446" r:id="rId29"/>
    <p:sldId id="421" r:id="rId30"/>
    <p:sldId id="420" r:id="rId31"/>
    <p:sldId id="445" r:id="rId32"/>
    <p:sldId id="397" r:id="rId33"/>
    <p:sldId id="392" r:id="rId34"/>
    <p:sldId id="358" r:id="rId35"/>
    <p:sldId id="356" r:id="rId36"/>
    <p:sldId id="415" r:id="rId37"/>
    <p:sldId id="448" r:id="rId38"/>
    <p:sldId id="447" r:id="rId39"/>
    <p:sldId id="394" r:id="rId40"/>
    <p:sldId id="425" r:id="rId41"/>
    <p:sldId id="427" r:id="rId42"/>
    <p:sldId id="426" r:id="rId43"/>
    <p:sldId id="428" r:id="rId44"/>
    <p:sldId id="429" r:id="rId45"/>
    <p:sldId id="430" r:id="rId46"/>
    <p:sldId id="431" r:id="rId47"/>
    <p:sldId id="432" r:id="rId48"/>
    <p:sldId id="433" r:id="rId49"/>
    <p:sldId id="434" r:id="rId50"/>
    <p:sldId id="435" r:id="rId5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5C19"/>
    <a:srgbClr val="99CCFF"/>
    <a:srgbClr val="F7F7B9"/>
    <a:srgbClr val="CCECFF"/>
    <a:srgbClr val="0034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6" d="100"/>
          <a:sy n="66" d="100"/>
        </p:scale>
        <p:origin x="-1276" y="-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05A29B-A366-4115-A445-28C61C8BC52B}" type="datetimeFigureOut">
              <a:rPr lang="en-GB" smtClean="0"/>
              <a:t>12/10/2019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CBBBE9-E6D7-44B3-8F3D-A785B29A3A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6159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E9A83-A569-45A2-AD4B-A55B8FD80B86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0460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364200" y="288000"/>
            <a:ext cx="8568000" cy="6282000"/>
          </a:xfrm>
          <a:prstGeom prst="rect">
            <a:avLst/>
          </a:prstGeom>
          <a:solidFill>
            <a:srgbClr val="003478"/>
          </a:solidFill>
          <a:ln w="72009" cap="sq">
            <a:solidFill>
              <a:srgbClr val="D55C19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98011" y="2417199"/>
            <a:ext cx="7772400" cy="861347"/>
          </a:xfrm>
        </p:spPr>
        <p:txBody>
          <a:bodyPr>
            <a:noAutofit/>
          </a:bodyPr>
          <a:lstStyle>
            <a:lvl1pPr algn="ctr">
              <a:defRPr sz="13000" baseline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r>
              <a:rPr lang="en-GB" dirty="0" smtClean="0"/>
              <a:t>Click To Edit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98011" y="3417977"/>
            <a:ext cx="7772400" cy="866261"/>
          </a:xfrm>
        </p:spPr>
        <p:txBody>
          <a:bodyPr>
            <a:noAutofit/>
          </a:bodyPr>
          <a:lstStyle>
            <a:lvl1pPr marL="0" indent="0" algn="ctr">
              <a:buNone/>
              <a:defRPr sz="6000">
                <a:solidFill>
                  <a:schemeClr val="tx1"/>
                </a:solidFill>
                <a:latin typeface="Times New Roman"/>
                <a:cs typeface="Times New Roman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subtitle</a:t>
            </a:r>
            <a:endParaRPr lang="en-US" dirty="0"/>
          </a:p>
        </p:txBody>
      </p:sp>
      <p:pic>
        <p:nvPicPr>
          <p:cNvPr id="8" name="Picture 7" descr="essex logo white unbled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091" y="434319"/>
            <a:ext cx="1977259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236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large 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88000" y="288000"/>
            <a:ext cx="8568000" cy="6282000"/>
          </a:xfrm>
          <a:prstGeom prst="rect">
            <a:avLst/>
          </a:prstGeom>
          <a:noFill/>
          <a:ln w="72009" cap="sq">
            <a:solidFill>
              <a:srgbClr val="003478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31090"/>
            <a:ext cx="8229600" cy="886547"/>
          </a:xfrm>
        </p:spPr>
        <p:txBody>
          <a:bodyPr anchor="t">
            <a:noAutofit/>
          </a:bodyPr>
          <a:lstStyle>
            <a:lvl1pPr algn="l">
              <a:defRPr sz="5400" baseline="0">
                <a:solidFill>
                  <a:schemeClr val="accent5"/>
                </a:solidFill>
                <a:latin typeface="Times"/>
                <a:cs typeface="Times"/>
              </a:defRPr>
            </a:lvl1pPr>
          </a:lstStyle>
          <a:p>
            <a:r>
              <a:rPr lang="en-GB" dirty="0" smtClean="0"/>
              <a:t>Click to edit master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8300"/>
            <a:ext cx="8229600" cy="4126346"/>
          </a:xfrm>
        </p:spPr>
        <p:txBody>
          <a:bodyPr>
            <a:norm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spcAft>
                <a:spcPts val="2400"/>
              </a:spcAft>
              <a:buClr>
                <a:schemeClr val="accent3"/>
              </a:buClr>
              <a:buFont typeface="Wingdings" charset="2"/>
              <a:buNone/>
              <a:defRPr sz="3600" baseline="0">
                <a:solidFill>
                  <a:schemeClr val="bg2"/>
                </a:solidFill>
                <a:latin typeface="Arial"/>
                <a:cs typeface="Arial"/>
              </a:defRPr>
            </a:lvl1pPr>
            <a:lvl2pPr marL="457200" indent="0">
              <a:buClr>
                <a:schemeClr val="accent3"/>
              </a:buClr>
              <a:buFont typeface="Wingdings" charset="2"/>
              <a:buNone/>
              <a:defRPr>
                <a:solidFill>
                  <a:schemeClr val="accent1"/>
                </a:solidFill>
                <a:latin typeface="Arial"/>
                <a:cs typeface="Arial"/>
              </a:defRPr>
            </a:lvl2pPr>
            <a:lvl3pPr marL="914400" indent="0">
              <a:buClr>
                <a:schemeClr val="accent3"/>
              </a:buClr>
              <a:buFont typeface="Wingdings" charset="2"/>
              <a:buNone/>
              <a:defRPr>
                <a:solidFill>
                  <a:schemeClr val="accent1"/>
                </a:solidFill>
                <a:latin typeface="Arial"/>
                <a:cs typeface="Arial"/>
              </a:defRPr>
            </a:lvl3pPr>
            <a:lvl4pPr marL="1371600" indent="0">
              <a:buClr>
                <a:schemeClr val="accent3"/>
              </a:buClr>
              <a:buFont typeface="Wingdings" charset="2"/>
              <a:buNone/>
              <a:defRPr>
                <a:solidFill>
                  <a:schemeClr val="accent1"/>
                </a:solidFill>
                <a:latin typeface="Arial"/>
                <a:cs typeface="Arial"/>
              </a:defRPr>
            </a:lvl4pPr>
            <a:lvl5pPr marL="1828800" indent="0">
              <a:buClr>
                <a:schemeClr val="accent3"/>
              </a:buClr>
              <a:buFont typeface="Wingdings" charset="2"/>
              <a:buNone/>
              <a:defRPr>
                <a:solidFill>
                  <a:schemeClr val="accent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Essex logo black U:BLED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8618" y="5877936"/>
            <a:ext cx="1478182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576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88000" y="288000"/>
            <a:ext cx="8568000" cy="6282000"/>
          </a:xfrm>
          <a:prstGeom prst="rect">
            <a:avLst/>
          </a:prstGeom>
          <a:noFill/>
          <a:ln w="72009" cap="sq">
            <a:solidFill>
              <a:schemeClr val="tx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31090"/>
            <a:ext cx="8229600" cy="886547"/>
          </a:xfrm>
        </p:spPr>
        <p:txBody>
          <a:bodyPr anchor="t">
            <a:noAutofit/>
          </a:bodyPr>
          <a:lstStyle>
            <a:lvl1pPr algn="l">
              <a:defRPr sz="5400" baseline="0">
                <a:solidFill>
                  <a:schemeClr val="tx2"/>
                </a:solidFill>
                <a:latin typeface="Times"/>
                <a:cs typeface="Times"/>
              </a:defRPr>
            </a:lvl1pPr>
          </a:lstStyle>
          <a:p>
            <a:r>
              <a:rPr lang="en-GB" dirty="0" smtClean="0"/>
              <a:t>Click to edit master title</a:t>
            </a:r>
            <a:endParaRPr lang="en-US" dirty="0"/>
          </a:p>
        </p:txBody>
      </p:sp>
      <p:pic>
        <p:nvPicPr>
          <p:cNvPr id="8" name="Picture 7" descr="Essex logo black U:BLED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8618" y="5877936"/>
            <a:ext cx="1478182" cy="540000"/>
          </a:xfrm>
          <a:prstGeom prst="rect">
            <a:avLst/>
          </a:prstGeom>
        </p:spPr>
      </p:pic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57200" y="1619250"/>
            <a:ext cx="8229600" cy="4095750"/>
          </a:xfrm>
        </p:spPr>
        <p:txBody>
          <a:bodyPr/>
          <a:lstStyle>
            <a:lvl1pPr>
              <a:defRPr baseline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6043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88000" y="288000"/>
            <a:ext cx="8568000" cy="6282000"/>
          </a:xfrm>
          <a:prstGeom prst="rect">
            <a:avLst/>
          </a:prstGeom>
          <a:noFill/>
          <a:ln w="72009" cap="sq">
            <a:solidFill>
              <a:schemeClr val="tx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64415"/>
            <a:ext cx="8229600" cy="886547"/>
          </a:xfrm>
        </p:spPr>
        <p:txBody>
          <a:bodyPr anchor="t">
            <a:normAutofit/>
          </a:bodyPr>
          <a:lstStyle>
            <a:lvl1pPr algn="l">
              <a:defRPr sz="5400" baseline="0">
                <a:solidFill>
                  <a:schemeClr val="tx2"/>
                </a:solidFill>
                <a:latin typeface="Times"/>
                <a:cs typeface="Times"/>
              </a:defRPr>
            </a:lvl1pPr>
          </a:lstStyle>
          <a:p>
            <a:r>
              <a:rPr lang="en-GB" dirty="0" smtClean="0"/>
              <a:t>Click To Edit Master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37699"/>
            <a:ext cx="8229600" cy="4374572"/>
          </a:xfrm>
        </p:spPr>
        <p:txBody>
          <a:bodyPr/>
          <a:lstStyle>
            <a:lvl1pPr marL="342900" indent="-342900">
              <a:lnSpc>
                <a:spcPts val="3000"/>
              </a:lnSpc>
              <a:spcBef>
                <a:spcPts val="1200"/>
              </a:spcBef>
              <a:spcAft>
                <a:spcPts val="1200"/>
              </a:spcAft>
              <a:buClr>
                <a:schemeClr val="tx2"/>
              </a:buClr>
              <a:buFont typeface="Wingdings" charset="2"/>
              <a:buChar char="§"/>
              <a:defRPr baseline="0">
                <a:solidFill>
                  <a:schemeClr val="bg2"/>
                </a:solidFill>
                <a:latin typeface="Arial"/>
                <a:cs typeface="Arial"/>
              </a:defRPr>
            </a:lvl1pPr>
            <a:lvl2pPr marL="742950" indent="-285750">
              <a:lnSpc>
                <a:spcPts val="3000"/>
              </a:lnSpc>
              <a:spcBef>
                <a:spcPts val="1200"/>
              </a:spcBef>
              <a:spcAft>
                <a:spcPts val="1200"/>
              </a:spcAft>
              <a:buClr>
                <a:schemeClr val="tx2"/>
              </a:buClr>
              <a:buFont typeface="Wingdings" charset="2"/>
              <a:buChar char="§"/>
              <a:defRPr baseline="0">
                <a:solidFill>
                  <a:schemeClr val="bg2"/>
                </a:solidFill>
                <a:latin typeface="Arial"/>
                <a:cs typeface="Arial"/>
              </a:defRPr>
            </a:lvl2pPr>
            <a:lvl3pPr marL="1143000" indent="-228600">
              <a:lnSpc>
                <a:spcPts val="3000"/>
              </a:lnSpc>
              <a:spcBef>
                <a:spcPts val="1200"/>
              </a:spcBef>
              <a:spcAft>
                <a:spcPts val="1200"/>
              </a:spcAft>
              <a:buClr>
                <a:schemeClr val="tx2"/>
              </a:buClr>
              <a:buFont typeface="Wingdings" charset="2"/>
              <a:buChar char="§"/>
              <a:defRPr baseline="0">
                <a:solidFill>
                  <a:schemeClr val="bg2"/>
                </a:solidFill>
                <a:latin typeface="Arial"/>
                <a:cs typeface="Arial"/>
              </a:defRPr>
            </a:lvl3pPr>
            <a:lvl4pPr marL="1600200" indent="-228600">
              <a:lnSpc>
                <a:spcPts val="3000"/>
              </a:lnSpc>
              <a:spcBef>
                <a:spcPts val="1200"/>
              </a:spcBef>
              <a:spcAft>
                <a:spcPts val="1200"/>
              </a:spcAft>
              <a:buClr>
                <a:schemeClr val="tx2"/>
              </a:buClr>
              <a:buFont typeface="Wingdings" charset="2"/>
              <a:buChar char="§"/>
              <a:defRPr baseline="0">
                <a:solidFill>
                  <a:schemeClr val="bg2"/>
                </a:solidFill>
                <a:latin typeface="Arial"/>
                <a:cs typeface="Arial"/>
              </a:defRPr>
            </a:lvl4pPr>
            <a:lvl5pPr marL="2057400" indent="-228600">
              <a:lnSpc>
                <a:spcPts val="3000"/>
              </a:lnSpc>
              <a:spcBef>
                <a:spcPts val="1200"/>
              </a:spcBef>
              <a:spcAft>
                <a:spcPts val="1200"/>
              </a:spcAft>
              <a:buClr>
                <a:schemeClr val="tx2"/>
              </a:buClr>
              <a:buFont typeface="Wingdings" charset="2"/>
              <a:buChar char="§"/>
              <a:defRPr baseline="0">
                <a:solidFill>
                  <a:schemeClr val="bg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8" name="Picture 7" descr="Essex logo black U:BLED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8618" y="5877936"/>
            <a:ext cx="1478182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249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88000" y="288000"/>
            <a:ext cx="8568000" cy="6282000"/>
          </a:xfrm>
          <a:prstGeom prst="rect">
            <a:avLst/>
          </a:prstGeom>
          <a:noFill/>
          <a:ln w="72009" cap="sq">
            <a:solidFill>
              <a:schemeClr val="tx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31090"/>
            <a:ext cx="8229600" cy="886547"/>
          </a:xfrm>
        </p:spPr>
        <p:txBody>
          <a:bodyPr anchor="t">
            <a:noAutofit/>
          </a:bodyPr>
          <a:lstStyle>
            <a:lvl1pPr algn="l">
              <a:lnSpc>
                <a:spcPts val="4500"/>
              </a:lnSpc>
              <a:defRPr sz="5400" baseline="0">
                <a:solidFill>
                  <a:schemeClr val="tx2"/>
                </a:solidFill>
                <a:latin typeface="Times"/>
                <a:cs typeface="Times"/>
              </a:defRPr>
            </a:lvl1pPr>
          </a:lstStyle>
          <a:p>
            <a:r>
              <a:rPr lang="en-GB" dirty="0" smtClean="0"/>
              <a:t>Click to edit master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8750"/>
            <a:ext cx="4686300" cy="4914900"/>
          </a:xfrm>
        </p:spPr>
        <p:txBody>
          <a:bodyPr>
            <a:normAutofit/>
          </a:bodyPr>
          <a:lstStyle>
            <a:lvl1pPr marL="0" indent="0">
              <a:lnSpc>
                <a:spcPts val="3000"/>
              </a:lnSpc>
              <a:spcBef>
                <a:spcPts val="0"/>
              </a:spcBef>
              <a:spcAft>
                <a:spcPts val="2400"/>
              </a:spcAft>
              <a:buClr>
                <a:schemeClr val="accent3"/>
              </a:buClr>
              <a:buFont typeface="Wingdings" charset="2"/>
              <a:buNone/>
              <a:defRPr sz="3000" baseline="0">
                <a:solidFill>
                  <a:schemeClr val="bg2"/>
                </a:solidFill>
                <a:latin typeface="Arial"/>
                <a:cs typeface="Arial"/>
              </a:defRPr>
            </a:lvl1pPr>
            <a:lvl2pPr marL="457200" indent="0">
              <a:buClr>
                <a:schemeClr val="accent3"/>
              </a:buClr>
              <a:buFont typeface="Wingdings" charset="2"/>
              <a:buNone/>
              <a:defRPr>
                <a:solidFill>
                  <a:schemeClr val="accent1"/>
                </a:solidFill>
                <a:latin typeface="Arial"/>
                <a:cs typeface="Arial"/>
              </a:defRPr>
            </a:lvl2pPr>
            <a:lvl3pPr marL="914400" indent="0">
              <a:buClr>
                <a:schemeClr val="accent3"/>
              </a:buClr>
              <a:buFont typeface="Wingdings" charset="2"/>
              <a:buNone/>
              <a:defRPr>
                <a:solidFill>
                  <a:schemeClr val="accent1"/>
                </a:solidFill>
                <a:latin typeface="Arial"/>
                <a:cs typeface="Arial"/>
              </a:defRPr>
            </a:lvl3pPr>
            <a:lvl4pPr marL="1371600" indent="0">
              <a:buClr>
                <a:schemeClr val="accent3"/>
              </a:buClr>
              <a:buFont typeface="Wingdings" charset="2"/>
              <a:buNone/>
              <a:defRPr>
                <a:solidFill>
                  <a:schemeClr val="accent1"/>
                </a:solidFill>
                <a:latin typeface="Arial"/>
                <a:cs typeface="Arial"/>
              </a:defRPr>
            </a:lvl4pPr>
            <a:lvl5pPr marL="1828800" indent="0">
              <a:buClr>
                <a:schemeClr val="accent3"/>
              </a:buClr>
              <a:buFont typeface="Wingdings" charset="2"/>
              <a:buNone/>
              <a:defRPr>
                <a:solidFill>
                  <a:schemeClr val="accent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Essex logo black U:BLED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8618" y="5877936"/>
            <a:ext cx="1478182" cy="540000"/>
          </a:xfrm>
          <a:prstGeom prst="rect">
            <a:avLst/>
          </a:prstGeom>
        </p:spPr>
      </p:pic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257800" y="1417637"/>
            <a:ext cx="3429000" cy="4297363"/>
          </a:xfrm>
        </p:spPr>
        <p:txBody>
          <a:bodyPr/>
          <a:lstStyle>
            <a:lvl1pPr>
              <a:defRPr baseline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98951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bullets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88000" y="288000"/>
            <a:ext cx="8568000" cy="6282000"/>
          </a:xfrm>
          <a:prstGeom prst="rect">
            <a:avLst/>
          </a:prstGeom>
          <a:noFill/>
          <a:ln w="72009" cap="sq">
            <a:solidFill>
              <a:schemeClr val="tx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00500" y="531090"/>
            <a:ext cx="4686300" cy="886547"/>
          </a:xfrm>
        </p:spPr>
        <p:txBody>
          <a:bodyPr anchor="t">
            <a:normAutofit/>
          </a:bodyPr>
          <a:lstStyle>
            <a:lvl1pPr algn="l">
              <a:lnSpc>
                <a:spcPts val="4500"/>
              </a:lnSpc>
              <a:defRPr sz="5400">
                <a:solidFill>
                  <a:schemeClr val="tx2"/>
                </a:solidFill>
                <a:latin typeface="Times"/>
                <a:cs typeface="Times"/>
              </a:defRPr>
            </a:lvl1pPr>
          </a:lstStyle>
          <a:p>
            <a:r>
              <a:rPr lang="en-GB" dirty="0" smtClean="0"/>
              <a:t>Click to edit master title</a:t>
            </a:r>
            <a:endParaRPr lang="en-US" dirty="0"/>
          </a:p>
        </p:txBody>
      </p:sp>
      <p:pic>
        <p:nvPicPr>
          <p:cNvPr id="8" name="Picture 7" descr="Essex logo black U:BLED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8618" y="5877936"/>
            <a:ext cx="1478182" cy="540000"/>
          </a:xfrm>
          <a:prstGeom prst="rect">
            <a:avLst/>
          </a:prstGeom>
        </p:spPr>
      </p:pic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47675" y="531090"/>
            <a:ext cx="3429000" cy="2880000"/>
          </a:xfrm>
        </p:spPr>
        <p:txBody>
          <a:bodyPr/>
          <a:lstStyle>
            <a:lvl1pPr>
              <a:defRPr baseline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47675" y="3543300"/>
            <a:ext cx="3429000" cy="2880000"/>
          </a:xfrm>
        </p:spPr>
        <p:txBody>
          <a:bodyPr/>
          <a:lstStyle>
            <a:lvl1pPr>
              <a:defRPr baseline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000500" y="1351974"/>
            <a:ext cx="4686300" cy="4374572"/>
          </a:xfrm>
        </p:spPr>
        <p:txBody>
          <a:bodyPr>
            <a:normAutofit/>
          </a:bodyPr>
          <a:lstStyle>
            <a:lvl1pPr marL="342900" indent="-342900">
              <a:lnSpc>
                <a:spcPts val="3000"/>
              </a:lnSpc>
              <a:buClr>
                <a:schemeClr val="tx2"/>
              </a:buClr>
              <a:buFont typeface="Wingdings" charset="2"/>
              <a:buChar char="§"/>
              <a:defRPr sz="2800" baseline="0">
                <a:solidFill>
                  <a:schemeClr val="bg2"/>
                </a:solidFill>
                <a:latin typeface="Arial"/>
                <a:cs typeface="Arial"/>
              </a:defRPr>
            </a:lvl1pPr>
            <a:lvl2pPr marL="742950" indent="-285750">
              <a:lnSpc>
                <a:spcPts val="3000"/>
              </a:lnSpc>
              <a:buClr>
                <a:schemeClr val="tx2"/>
              </a:buClr>
              <a:buFont typeface="Wingdings" charset="2"/>
              <a:buChar char="§"/>
              <a:defRPr sz="2400" baseline="0">
                <a:solidFill>
                  <a:schemeClr val="bg2"/>
                </a:solidFill>
                <a:latin typeface="Arial"/>
                <a:cs typeface="Arial"/>
              </a:defRPr>
            </a:lvl2pPr>
            <a:lvl3pPr marL="1143000" indent="-228600">
              <a:lnSpc>
                <a:spcPts val="3000"/>
              </a:lnSpc>
              <a:buClr>
                <a:schemeClr val="tx2"/>
              </a:buClr>
              <a:buFont typeface="Wingdings" charset="2"/>
              <a:buChar char="§"/>
              <a:defRPr sz="2000" baseline="0">
                <a:solidFill>
                  <a:schemeClr val="bg2"/>
                </a:solidFill>
                <a:latin typeface="Arial"/>
                <a:cs typeface="Arial"/>
              </a:defRPr>
            </a:lvl3pPr>
            <a:lvl4pPr marL="1600200" indent="-228600">
              <a:lnSpc>
                <a:spcPts val="3000"/>
              </a:lnSpc>
              <a:buClr>
                <a:schemeClr val="tx2"/>
              </a:buClr>
              <a:buFont typeface="Wingdings" charset="2"/>
              <a:buChar char="§"/>
              <a:defRPr sz="1800" baseline="0">
                <a:solidFill>
                  <a:schemeClr val="bg2"/>
                </a:solidFill>
                <a:latin typeface="Arial"/>
                <a:cs typeface="Arial"/>
              </a:defRPr>
            </a:lvl4pPr>
            <a:lvl5pPr marL="2057400" indent="-228600">
              <a:lnSpc>
                <a:spcPts val="3000"/>
              </a:lnSpc>
              <a:buClr>
                <a:schemeClr val="tx2"/>
              </a:buClr>
              <a:buFont typeface="Wingdings" charset="2"/>
              <a:buChar char="§"/>
              <a:defRPr sz="1800" baseline="0">
                <a:solidFill>
                  <a:schemeClr val="bg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343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bullets and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88000" y="288000"/>
            <a:ext cx="8568000" cy="6282000"/>
          </a:xfrm>
          <a:prstGeom prst="rect">
            <a:avLst/>
          </a:prstGeom>
          <a:noFill/>
          <a:ln w="72009" cap="sq">
            <a:solidFill>
              <a:schemeClr val="tx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Essex logo black U:BLED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8618" y="5877936"/>
            <a:ext cx="1478182" cy="540000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55225" y="3139514"/>
            <a:ext cx="4753975" cy="660585"/>
          </a:xfrm>
        </p:spPr>
        <p:txBody>
          <a:bodyPr>
            <a:normAutofit/>
          </a:bodyPr>
          <a:lstStyle>
            <a:lvl1pPr marL="0" indent="0">
              <a:buClr>
                <a:schemeClr val="accent2"/>
              </a:buClr>
              <a:buFontTx/>
              <a:buNone/>
              <a:defRPr sz="4400" baseline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buClr>
                <a:schemeClr val="accent2"/>
              </a:buClr>
              <a:buFont typeface="Wingdings" charset="2"/>
              <a:buChar char="§"/>
              <a:defRPr>
                <a:latin typeface="Arial"/>
                <a:cs typeface="Arial"/>
              </a:defRPr>
            </a:lvl2pPr>
            <a:lvl3pPr marL="1143000" indent="-228600">
              <a:buClr>
                <a:schemeClr val="accent2"/>
              </a:buClr>
              <a:buFont typeface="Wingdings" charset="2"/>
              <a:buChar char="§"/>
              <a:defRPr>
                <a:latin typeface="Arial"/>
                <a:cs typeface="Arial"/>
              </a:defRPr>
            </a:lvl3pPr>
            <a:lvl4pPr marL="1600200" indent="-228600">
              <a:buClr>
                <a:schemeClr val="accent2"/>
              </a:buClr>
              <a:buFont typeface="Wingdings" charset="2"/>
              <a:buChar char="§"/>
              <a:defRPr>
                <a:latin typeface="Arial"/>
                <a:cs typeface="Arial"/>
              </a:defRPr>
            </a:lvl4pPr>
            <a:lvl5pPr marL="2057400" indent="-228600">
              <a:buClr>
                <a:schemeClr val="accent2"/>
              </a:buClr>
              <a:buFont typeface="Wingdings" charset="2"/>
              <a:buChar char="§"/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GB" dirty="0" smtClean="0"/>
              <a:t>Click to edit title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200" y="498769"/>
            <a:ext cx="4752000" cy="2592000"/>
          </a:xfrm>
        </p:spPr>
        <p:txBody>
          <a:bodyPr/>
          <a:lstStyle>
            <a:lvl1pPr>
              <a:defRPr baseline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380497" y="481338"/>
            <a:ext cx="3306303" cy="5183192"/>
          </a:xfrm>
        </p:spPr>
        <p:txBody>
          <a:bodyPr/>
          <a:lstStyle>
            <a:lvl1pPr>
              <a:defRPr baseline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63775" y="3800098"/>
            <a:ext cx="4686300" cy="2617837"/>
          </a:xfrm>
        </p:spPr>
        <p:txBody>
          <a:bodyPr>
            <a:normAutofit/>
          </a:bodyPr>
          <a:lstStyle>
            <a:lvl1pPr marL="342900" indent="-342900">
              <a:lnSpc>
                <a:spcPts val="3000"/>
              </a:lnSpc>
              <a:buClr>
                <a:schemeClr val="tx2"/>
              </a:buClr>
              <a:buFont typeface="Wingdings" charset="2"/>
              <a:buChar char="§"/>
              <a:defRPr sz="2800" baseline="0">
                <a:solidFill>
                  <a:schemeClr val="bg2"/>
                </a:solidFill>
                <a:latin typeface="Arial"/>
                <a:cs typeface="Arial"/>
              </a:defRPr>
            </a:lvl1pPr>
            <a:lvl2pPr marL="742950" indent="-285750">
              <a:lnSpc>
                <a:spcPts val="3000"/>
              </a:lnSpc>
              <a:buClr>
                <a:schemeClr val="tx2"/>
              </a:buClr>
              <a:buFont typeface="Wingdings" charset="2"/>
              <a:buChar char="§"/>
              <a:defRPr sz="2400" baseline="0">
                <a:solidFill>
                  <a:schemeClr val="bg2"/>
                </a:solidFill>
                <a:latin typeface="Arial"/>
                <a:cs typeface="Arial"/>
              </a:defRPr>
            </a:lvl2pPr>
            <a:lvl3pPr marL="1143000" indent="-228600">
              <a:lnSpc>
                <a:spcPts val="3000"/>
              </a:lnSpc>
              <a:buClr>
                <a:schemeClr val="tx2"/>
              </a:buClr>
              <a:buFont typeface="Wingdings" charset="2"/>
              <a:buChar char="§"/>
              <a:defRPr sz="2000" baseline="0">
                <a:solidFill>
                  <a:schemeClr val="bg2"/>
                </a:solidFill>
                <a:latin typeface="Arial"/>
                <a:cs typeface="Arial"/>
              </a:defRPr>
            </a:lvl3pPr>
            <a:lvl4pPr marL="1600200" indent="-228600">
              <a:lnSpc>
                <a:spcPts val="3000"/>
              </a:lnSpc>
              <a:buClr>
                <a:schemeClr val="tx2"/>
              </a:buClr>
              <a:buFont typeface="Wingdings" charset="2"/>
              <a:buChar char="§"/>
              <a:defRPr sz="1800" baseline="0">
                <a:solidFill>
                  <a:schemeClr val="bg2"/>
                </a:solidFill>
                <a:latin typeface="Arial"/>
                <a:cs typeface="Arial"/>
              </a:defRPr>
            </a:lvl4pPr>
            <a:lvl5pPr marL="2057400" indent="-228600">
              <a:lnSpc>
                <a:spcPts val="3000"/>
              </a:lnSpc>
              <a:buClr>
                <a:schemeClr val="tx2"/>
              </a:buClr>
              <a:buFont typeface="Wingdings" charset="2"/>
              <a:buChar char="§"/>
              <a:defRPr sz="1800" baseline="0">
                <a:solidFill>
                  <a:schemeClr val="bg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542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36EA6-6F1D-A848-9813-5EB3ED77BB10}" type="datetimeFigureOut">
              <a:rPr lang="en-US" smtClean="0"/>
              <a:pPr/>
              <a:t>10/12/2019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FD882-663F-AD4E-8FE9-9737BC9631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061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5" r:id="rId3"/>
    <p:sldLayoutId id="2147483650" r:id="rId4"/>
    <p:sldLayoutId id="2147483652" r:id="rId5"/>
    <p:sldLayoutId id="2147483653" r:id="rId6"/>
    <p:sldLayoutId id="2147483654" r:id="rId7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ucmp.berkeley.edu/history/hooke.html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rxiv.org/pdf/1008.0039.pdf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khanacademy.org/science/high-school-biology/hs-classical-genetics/hs-introduction-to-heredity/a/mendel-and-his-peas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pdb101.rcsb.org/motm/23" TargetMode="External"/><Relationship Id="rId3" Type="http://schemas.openxmlformats.org/officeDocument/2006/relationships/image" Target="../media/image24.gif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acs.org/content/acs/en/education/whatischemistry/landmarks/geneticcode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nome.gov/25019887/online-education-kit-timeline-from-darwin-and-mendel-to-the-human-genome-project/" TargetMode="External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nomicsengland.co.uk/the-100000-genomes-project/" TargetMode="External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enomicsengland.co.uk/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orak.info/genetics/notes01.html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179" y="2417199"/>
            <a:ext cx="7772400" cy="861347"/>
          </a:xfrm>
        </p:spPr>
        <p:txBody>
          <a:bodyPr/>
          <a:lstStyle/>
          <a:p>
            <a:r>
              <a:rPr lang="en-GB" sz="6000" dirty="0" smtClean="0"/>
              <a:t>Module introduction, genomes and sequencing projects</a:t>
            </a:r>
            <a:endParaRPr lang="en-GB" sz="6000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2315" y="4446713"/>
            <a:ext cx="7772400" cy="866261"/>
          </a:xfrm>
        </p:spPr>
        <p:txBody>
          <a:bodyPr/>
          <a:lstStyle/>
          <a:p>
            <a:r>
              <a:rPr lang="en-GB" sz="3000" b="1" dirty="0" smtClean="0">
                <a:solidFill>
                  <a:schemeClr val="bg1"/>
                </a:solidFill>
              </a:rPr>
              <a:t>Dr. Vladimir  Teif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267200" y="419100"/>
            <a:ext cx="4469837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BS222 – Genome Science Lecture 1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7194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46509" y="338590"/>
            <a:ext cx="8340291" cy="886547"/>
          </a:xfrm>
        </p:spPr>
        <p:txBody>
          <a:bodyPr/>
          <a:lstStyle/>
          <a:p>
            <a:pPr algn="ctr"/>
            <a:r>
              <a:rPr lang="en-GB" sz="4200" dirty="0" smtClean="0"/>
              <a:t>In addition to DNA in chromosomes in the cell nucleus, there is also DNA stored in the mitochondria </a:t>
            </a:r>
            <a:endParaRPr lang="en-GB" sz="4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92" y="2666170"/>
            <a:ext cx="8043971" cy="3753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35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825" y="476450"/>
            <a:ext cx="7277100" cy="5943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28286" y="6112046"/>
            <a:ext cx="2860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Genomics exists since 1990s</a:t>
            </a:r>
            <a:endParaRPr lang="en-GB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032408" y="6112046"/>
            <a:ext cx="2743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Genetics exists since 1900s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37488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ucmp.berkeley.edu/history/images/hookemicr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32" y="1891582"/>
            <a:ext cx="3473156" cy="3629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46509" y="338590"/>
            <a:ext cx="8340291" cy="886547"/>
          </a:xfrm>
        </p:spPr>
        <p:txBody>
          <a:bodyPr/>
          <a:lstStyle/>
          <a:p>
            <a:pPr algn="ctr"/>
            <a:r>
              <a:rPr lang="en-GB" sz="4200" dirty="0"/>
              <a:t>Robert Hooke (1635-1703</a:t>
            </a:r>
            <a:r>
              <a:rPr lang="en-GB" sz="4200" dirty="0" smtClean="0"/>
              <a:t>)</a:t>
            </a:r>
            <a:br>
              <a:rPr lang="en-GB" sz="4200" dirty="0" smtClean="0"/>
            </a:br>
            <a:r>
              <a:rPr lang="en-GB" sz="4200" dirty="0" smtClean="0"/>
              <a:t>observed cork cells with microscope</a:t>
            </a:r>
            <a:endParaRPr lang="en-GB" sz="4200" dirty="0"/>
          </a:p>
        </p:txBody>
      </p:sp>
      <p:pic>
        <p:nvPicPr>
          <p:cNvPr id="2052" name="Picture 4" descr="http://www.ucmp.berkeley.edu/history/images/hookecor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4392" y="1968585"/>
            <a:ext cx="3321841" cy="3543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75332" y="5804654"/>
            <a:ext cx="45859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4"/>
              </a:rPr>
              <a:t>https://ucmp.berkeley.edu/history/hooke.html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368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obert Brown (botanist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95" y="1918458"/>
            <a:ext cx="3560807" cy="4335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46509" y="338590"/>
            <a:ext cx="8340291" cy="886547"/>
          </a:xfrm>
        </p:spPr>
        <p:txBody>
          <a:bodyPr/>
          <a:lstStyle/>
          <a:p>
            <a:pPr algn="ctr"/>
            <a:r>
              <a:rPr lang="en-GB" sz="4200" dirty="0"/>
              <a:t>Robert Brown </a:t>
            </a:r>
            <a:r>
              <a:rPr lang="en-GB" sz="4200" dirty="0" smtClean="0"/>
              <a:t>(1773-1858)</a:t>
            </a:r>
            <a:br>
              <a:rPr lang="en-GB" sz="4200" dirty="0" smtClean="0"/>
            </a:br>
            <a:r>
              <a:rPr lang="en-GB" sz="4200" dirty="0" smtClean="0"/>
              <a:t>discovered the cell nucleus</a:t>
            </a:r>
            <a:endParaRPr lang="en-GB" sz="42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4440" y="1611071"/>
            <a:ext cx="4848225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80633" y="6536793"/>
            <a:ext cx="35648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4"/>
              </a:rPr>
              <a:t>https://arxiv.org/pdf/1008.0039.pdf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228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s://upload.wikimedia.org/wikipedia/commons/d/d3/Gregor_Mende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" y="25561"/>
            <a:ext cx="2857500" cy="2895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364" y="985256"/>
            <a:ext cx="6210300" cy="575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336439" y="19256"/>
            <a:ext cx="6682431" cy="61601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 baseline="0">
                <a:solidFill>
                  <a:schemeClr val="accent5"/>
                </a:solidFill>
                <a:latin typeface="Times"/>
                <a:ea typeface="+mj-ea"/>
                <a:cs typeface="Times"/>
              </a:defRPr>
            </a:lvl1pPr>
          </a:lstStyle>
          <a:p>
            <a:pPr algn="just"/>
            <a:r>
              <a:rPr lang="en-GB" sz="4200" dirty="0" smtClean="0"/>
              <a:t>Gregor Mendel (1822-1884)</a:t>
            </a:r>
            <a:endParaRPr lang="en-GB" sz="42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34754" y="2948439"/>
            <a:ext cx="3147461" cy="353898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 baseline="0">
                <a:solidFill>
                  <a:schemeClr val="accent5"/>
                </a:solidFill>
                <a:latin typeface="Times"/>
                <a:ea typeface="+mj-ea"/>
                <a:cs typeface="Times"/>
              </a:defRPr>
            </a:lvl1pPr>
          </a:lstStyle>
          <a:p>
            <a:r>
              <a:rPr lang="en-GB" sz="2800" dirty="0">
                <a:solidFill>
                  <a:schemeClr val="tx1"/>
                </a:solidFill>
              </a:rPr>
              <a:t>“Father of genetics</a:t>
            </a:r>
            <a:r>
              <a:rPr lang="en-GB" sz="2800" dirty="0" smtClean="0">
                <a:solidFill>
                  <a:schemeClr val="tx1"/>
                </a:solidFill>
              </a:rPr>
              <a:t>”</a:t>
            </a:r>
          </a:p>
          <a:p>
            <a:r>
              <a:rPr lang="en-GB" sz="2800" dirty="0" smtClean="0">
                <a:solidFill>
                  <a:schemeClr val="tx1"/>
                </a:solidFill>
              </a:rPr>
              <a:t>In 1865, proposed how inheritance works. Although he </a:t>
            </a:r>
            <a:r>
              <a:rPr lang="en-GB" sz="2800" dirty="0">
                <a:solidFill>
                  <a:schemeClr val="tx1"/>
                </a:solidFill>
              </a:rPr>
              <a:t>did not use the term gene, his </a:t>
            </a:r>
            <a:r>
              <a:rPr lang="en-GB" sz="2800" dirty="0" smtClean="0">
                <a:solidFill>
                  <a:schemeClr val="tx1"/>
                </a:solidFill>
              </a:rPr>
              <a:t>results can be explained only by genes </a:t>
            </a:r>
            <a:r>
              <a:rPr lang="en-GB" sz="2800" dirty="0" err="1" smtClean="0">
                <a:solidFill>
                  <a:schemeClr val="tx1"/>
                </a:solidFill>
              </a:rPr>
              <a:t>existance</a:t>
            </a:r>
            <a:r>
              <a:rPr lang="en-GB" sz="2800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9629" y="6444010"/>
            <a:ext cx="3821231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1000" dirty="0">
                <a:hlinkClick r:id="rId4"/>
              </a:rPr>
              <a:t>https://www.khanacademy.org/science/high-school-biology/hs-classical-genetics/hs-introduction-to-heredity/a/mendel-and-his-peas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153117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46509" y="338590"/>
            <a:ext cx="8340291" cy="886547"/>
          </a:xfrm>
        </p:spPr>
        <p:txBody>
          <a:bodyPr/>
          <a:lstStyle/>
          <a:p>
            <a:pPr algn="ctr"/>
            <a:r>
              <a:rPr lang="en-GB" sz="4200" dirty="0"/>
              <a:t>Walther </a:t>
            </a:r>
            <a:r>
              <a:rPr lang="en-GB" sz="4200" dirty="0" err="1" smtClean="0"/>
              <a:t>Flemming</a:t>
            </a:r>
            <a:r>
              <a:rPr lang="en-GB" sz="4200" dirty="0"/>
              <a:t> (</a:t>
            </a:r>
            <a:r>
              <a:rPr lang="en-GB" sz="4200" dirty="0" smtClean="0"/>
              <a:t>1843-1905)</a:t>
            </a:r>
            <a:br>
              <a:rPr lang="en-GB" sz="4200" dirty="0" smtClean="0"/>
            </a:br>
            <a:r>
              <a:rPr lang="en-GB" sz="4200" dirty="0" smtClean="0"/>
              <a:t>discovered chromosomes</a:t>
            </a:r>
            <a:endParaRPr lang="en-GB" sz="4200" dirty="0"/>
          </a:p>
        </p:txBody>
      </p:sp>
      <p:pic>
        <p:nvPicPr>
          <p:cNvPr id="4100" name="Picture 4" descr="Walther flemming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085" y="1694046"/>
            <a:ext cx="3463943" cy="4668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upload.wikimedia.org/wikipedia/commons/6/6d/Zellsubstanz-Kern-Kerntheilu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575" y="1617046"/>
            <a:ext cx="2914650" cy="413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114800" y="5691284"/>
            <a:ext cx="4572000" cy="92333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r>
              <a:rPr lang="en-GB" dirty="0"/>
              <a:t>Illustrations of cells with chromosomes and mitosis, from the book </a:t>
            </a:r>
            <a:r>
              <a:rPr lang="en-GB" i="1" dirty="0" err="1"/>
              <a:t>Zellsubstanz</a:t>
            </a:r>
            <a:r>
              <a:rPr lang="en-GB" i="1" dirty="0"/>
              <a:t>, Kern und </a:t>
            </a:r>
            <a:r>
              <a:rPr lang="en-GB" i="1" dirty="0" err="1"/>
              <a:t>Zelltheilung</a:t>
            </a:r>
            <a:r>
              <a:rPr lang="en-GB" dirty="0"/>
              <a:t>, 1882</a:t>
            </a:r>
          </a:p>
        </p:txBody>
      </p:sp>
    </p:spTree>
    <p:extLst>
      <p:ext uri="{BB962C8B-B14F-4D97-AF65-F5344CB8AC3E}">
        <p14:creationId xmlns:p14="http://schemas.microsoft.com/office/powerpoint/2010/main" val="85940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61134" y="328990"/>
            <a:ext cx="6565231" cy="886547"/>
          </a:xfrm>
        </p:spPr>
        <p:txBody>
          <a:bodyPr/>
          <a:lstStyle/>
          <a:p>
            <a:r>
              <a:rPr lang="en-GB" sz="3800" dirty="0"/>
              <a:t>William Bateson (</a:t>
            </a:r>
            <a:r>
              <a:rPr lang="en-GB" sz="3800" dirty="0" smtClean="0"/>
              <a:t>1861-1926)</a:t>
            </a:r>
            <a:br>
              <a:rPr lang="en-GB" sz="3800" dirty="0" smtClean="0"/>
            </a:br>
            <a:r>
              <a:rPr lang="en-GB" sz="3200" dirty="0" smtClean="0">
                <a:solidFill>
                  <a:schemeClr val="tx1"/>
                </a:solidFill>
              </a:rPr>
              <a:t>Re-discovered and popularised works of Mendel and in 1905 proposed the term “</a:t>
            </a:r>
            <a:r>
              <a:rPr lang="en-GB" sz="3200" dirty="0" smtClean="0">
                <a:solidFill>
                  <a:srgbClr val="D55C19"/>
                </a:solidFill>
              </a:rPr>
              <a:t>genetics</a:t>
            </a:r>
            <a:r>
              <a:rPr lang="en-GB" sz="3200" dirty="0" smtClean="0">
                <a:solidFill>
                  <a:schemeClr val="tx1"/>
                </a:solidFill>
              </a:rPr>
              <a:t>” (from Greek "</a:t>
            </a:r>
            <a:r>
              <a:rPr lang="en-GB" sz="3200" dirty="0">
                <a:solidFill>
                  <a:schemeClr val="tx1"/>
                </a:solidFill>
              </a:rPr>
              <a:t>to give </a:t>
            </a:r>
            <a:r>
              <a:rPr lang="en-GB" sz="3200" dirty="0" smtClean="0">
                <a:solidFill>
                  <a:schemeClr val="tx1"/>
                </a:solidFill>
              </a:rPr>
              <a:t>birth“)</a:t>
            </a:r>
            <a:endParaRPr lang="en-GB" sz="3200" dirty="0">
              <a:solidFill>
                <a:schemeClr val="tx1"/>
              </a:solidFill>
            </a:endParaRPr>
          </a:p>
        </p:txBody>
      </p:sp>
      <p:pic>
        <p:nvPicPr>
          <p:cNvPr id="5122" name="Picture 2" descr="4289a 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09" y="362714"/>
            <a:ext cx="1905000" cy="226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Wilhelm Johannsen 1857-192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09" y="3221335"/>
            <a:ext cx="2095500" cy="297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403909" y="3301461"/>
            <a:ext cx="6565231" cy="88654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 baseline="0">
                <a:solidFill>
                  <a:schemeClr val="accent5"/>
                </a:solidFill>
                <a:latin typeface="Times"/>
                <a:ea typeface="+mj-ea"/>
                <a:cs typeface="Times"/>
              </a:defRPr>
            </a:lvl1pPr>
          </a:lstStyle>
          <a:p>
            <a:r>
              <a:rPr lang="en-GB" sz="3800" dirty="0"/>
              <a:t>Wilhelm </a:t>
            </a:r>
            <a:r>
              <a:rPr lang="en-GB" sz="3800" dirty="0" err="1"/>
              <a:t>Johannsen</a:t>
            </a:r>
            <a:r>
              <a:rPr lang="en-GB" sz="3800" dirty="0"/>
              <a:t> </a:t>
            </a:r>
            <a:r>
              <a:rPr lang="en-GB" sz="3800" dirty="0" smtClean="0"/>
              <a:t>(1857-1927)</a:t>
            </a:r>
          </a:p>
          <a:p>
            <a:r>
              <a:rPr lang="en-GB" sz="3200" dirty="0">
                <a:solidFill>
                  <a:schemeClr val="tx1"/>
                </a:solidFill>
              </a:rPr>
              <a:t>Proposed terms </a:t>
            </a:r>
            <a:r>
              <a:rPr lang="en-GB" sz="3200" dirty="0" smtClean="0">
                <a:solidFill>
                  <a:srgbClr val="D55C19"/>
                </a:solidFill>
              </a:rPr>
              <a:t>gene</a:t>
            </a:r>
            <a:r>
              <a:rPr lang="en-GB" sz="3200" dirty="0" smtClean="0">
                <a:solidFill>
                  <a:schemeClr val="tx1"/>
                </a:solidFill>
              </a:rPr>
              <a:t> (German </a:t>
            </a:r>
            <a:r>
              <a:rPr lang="en-GB" sz="3200" dirty="0">
                <a:solidFill>
                  <a:schemeClr val="tx1"/>
                </a:solidFill>
              </a:rPr>
              <a:t>Gen, </a:t>
            </a:r>
            <a:r>
              <a:rPr lang="en-GB" sz="3200" dirty="0" smtClean="0">
                <a:solidFill>
                  <a:schemeClr val="tx1"/>
                </a:solidFill>
              </a:rPr>
              <a:t>Greek “generation”, </a:t>
            </a:r>
            <a:r>
              <a:rPr lang="en-GB" sz="3200" dirty="0">
                <a:solidFill>
                  <a:srgbClr val="D55C19"/>
                </a:solidFill>
              </a:rPr>
              <a:t>phenotype</a:t>
            </a:r>
            <a:r>
              <a:rPr lang="en-GB" sz="3200" dirty="0">
                <a:solidFill>
                  <a:schemeClr val="tx1"/>
                </a:solidFill>
              </a:rPr>
              <a:t> and </a:t>
            </a:r>
            <a:r>
              <a:rPr lang="en-GB" sz="3200" dirty="0" smtClean="0">
                <a:solidFill>
                  <a:srgbClr val="D55C19"/>
                </a:solidFill>
              </a:rPr>
              <a:t>genotype</a:t>
            </a:r>
            <a:r>
              <a:rPr lang="en-GB" sz="3200" dirty="0" smtClean="0">
                <a:solidFill>
                  <a:schemeClr val="tx1"/>
                </a:solidFill>
              </a:rPr>
              <a:t> (1909)</a:t>
            </a:r>
            <a:endParaRPr lang="en-GB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51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s://upload.wikimedia.org/wikipedia/commons/thumb/6/6a/Griffith_experiment.svg/1024px-Griffith_experiment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302" y="1031026"/>
            <a:ext cx="6954218" cy="582687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46509" y="338590"/>
            <a:ext cx="8340291" cy="886547"/>
          </a:xfrm>
        </p:spPr>
        <p:txBody>
          <a:bodyPr/>
          <a:lstStyle/>
          <a:p>
            <a:pPr algn="ctr"/>
            <a:r>
              <a:rPr lang="en-GB" sz="4200" dirty="0" smtClean="0"/>
              <a:t>1944: Genes are encoded in DNA</a:t>
            </a:r>
            <a:endParaRPr lang="en-GB" sz="4200" dirty="0"/>
          </a:p>
        </p:txBody>
      </p:sp>
      <p:sp>
        <p:nvSpPr>
          <p:cNvPr id="6" name="Rectangle 5"/>
          <p:cNvSpPr/>
          <p:nvPr/>
        </p:nvSpPr>
        <p:spPr>
          <a:xfrm>
            <a:off x="0" y="1031026"/>
            <a:ext cx="2021305" cy="35394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3200" dirty="0" smtClean="0"/>
              <a:t>Oswald </a:t>
            </a:r>
            <a:r>
              <a:rPr lang="en-GB" sz="3200" dirty="0"/>
              <a:t>Avery, </a:t>
            </a:r>
            <a:endParaRPr lang="en-GB" sz="3200" dirty="0" smtClean="0"/>
          </a:p>
          <a:p>
            <a:r>
              <a:rPr lang="en-GB" sz="3200" dirty="0" smtClean="0"/>
              <a:t>Colin </a:t>
            </a:r>
            <a:r>
              <a:rPr lang="en-GB" sz="3200" dirty="0"/>
              <a:t>MacLeod, and </a:t>
            </a:r>
            <a:r>
              <a:rPr lang="en-GB" sz="3200" dirty="0" err="1"/>
              <a:t>Maclyn</a:t>
            </a:r>
            <a:r>
              <a:rPr lang="en-GB" sz="3200" dirty="0"/>
              <a:t> McCarty</a:t>
            </a:r>
          </a:p>
        </p:txBody>
      </p:sp>
    </p:spTree>
    <p:extLst>
      <p:ext uri="{BB962C8B-B14F-4D97-AF65-F5344CB8AC3E}">
        <p14:creationId xmlns:p14="http://schemas.microsoft.com/office/powerpoint/2010/main" val="342113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5340"/>
            <a:ext cx="8229600" cy="886547"/>
          </a:xfrm>
        </p:spPr>
        <p:txBody>
          <a:bodyPr/>
          <a:lstStyle/>
          <a:p>
            <a:pPr algn="ctr"/>
            <a:r>
              <a:rPr lang="en-GB" sz="4600" dirty="0" smtClean="0"/>
              <a:t>1953: DNA is a double helix</a:t>
            </a:r>
            <a:br>
              <a:rPr lang="en-GB" sz="4600" dirty="0" smtClean="0"/>
            </a:br>
            <a:r>
              <a:rPr lang="en-GB" sz="4600" dirty="0" smtClean="0">
                <a:sym typeface="Wingdings" panose="05000000000000000000" pitchFamily="2" charset="2"/>
              </a:rPr>
              <a:t></a:t>
            </a:r>
            <a:r>
              <a:rPr lang="en-GB" sz="4600" dirty="0" smtClean="0"/>
              <a:t>information transfer explained</a:t>
            </a:r>
            <a:endParaRPr lang="en-GB" sz="4600" dirty="0"/>
          </a:p>
        </p:txBody>
      </p:sp>
      <p:pic>
        <p:nvPicPr>
          <p:cNvPr id="2050" name="Picture 2" descr="https://cdn.rcsb.org/pdb101/motm/images/B-DNA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3815188" y="-1875913"/>
            <a:ext cx="1485900" cy="847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270305" y="3400035"/>
            <a:ext cx="2251065" cy="3059575"/>
            <a:chOff x="270305" y="3197910"/>
            <a:chExt cx="2251065" cy="3059575"/>
          </a:xfrm>
        </p:grpSpPr>
        <p:pic>
          <p:nvPicPr>
            <p:cNvPr id="2052" name="Picture 4" descr="Rosalind Franklin (1920-1958)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713" y="3197910"/>
              <a:ext cx="2095500" cy="26860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270305" y="5888153"/>
              <a:ext cx="225106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/>
                <a:t>Rosalind Elsie Franklin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727606" y="3384098"/>
            <a:ext cx="2095500" cy="2710372"/>
            <a:chOff x="4727606" y="3181973"/>
            <a:chExt cx="2095500" cy="2710372"/>
          </a:xfrm>
        </p:grpSpPr>
        <p:pic>
          <p:nvPicPr>
            <p:cNvPr id="2057" name="Picture 9" descr="Francis Crick crop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7606" y="3181973"/>
              <a:ext cx="2095500" cy="23050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5100135" y="5523013"/>
              <a:ext cx="135011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/>
                <a:t>Francis Crick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542658" y="3351469"/>
            <a:ext cx="2095500" cy="3112333"/>
            <a:chOff x="2542658" y="3149344"/>
            <a:chExt cx="2095500" cy="3112333"/>
          </a:xfrm>
        </p:grpSpPr>
        <p:pic>
          <p:nvPicPr>
            <p:cNvPr id="2059" name="Picture 11" descr="Maurice H F Wilkins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2658" y="3149344"/>
              <a:ext cx="2095500" cy="27622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tangle 9"/>
            <p:cNvSpPr/>
            <p:nvPr/>
          </p:nvSpPr>
          <p:spPr>
            <a:xfrm>
              <a:off x="2724612" y="5892345"/>
              <a:ext cx="169309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/>
                <a:t>Maurice Wilkins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919939" y="3488873"/>
            <a:ext cx="1838325" cy="2464832"/>
            <a:chOff x="6919939" y="3286748"/>
            <a:chExt cx="1838325" cy="2464832"/>
          </a:xfrm>
        </p:grpSpPr>
        <p:pic>
          <p:nvPicPr>
            <p:cNvPr id="2062" name="Picture 1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9939" y="3286748"/>
              <a:ext cx="1838325" cy="2095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7120831" y="5382248"/>
              <a:ext cx="152746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/>
                <a:t>James Watson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237104" y="6536793"/>
            <a:ext cx="33869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8"/>
              </a:rPr>
              <a:t>http://</a:t>
            </a:r>
            <a:r>
              <a:rPr lang="en-GB" dirty="0" smtClean="0">
                <a:hlinkClick r:id="rId8"/>
              </a:rPr>
              <a:t>pdb101.rcsb.org/motm/23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9068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https://upload.wikimedia.org/wikipedia/commons/thumb/7/78/Nierenberg_matthaei.jpg/800px-Nierenberg_matthae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260" y="1473659"/>
            <a:ext cx="3551723" cy="462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8758" y="328965"/>
            <a:ext cx="8533362" cy="886547"/>
          </a:xfrm>
        </p:spPr>
        <p:txBody>
          <a:bodyPr/>
          <a:lstStyle/>
          <a:p>
            <a:pPr>
              <a:lnSpc>
                <a:spcPts val="4000"/>
              </a:lnSpc>
              <a:spcBef>
                <a:spcPts val="0"/>
              </a:spcBef>
            </a:pPr>
            <a:r>
              <a:rPr lang="en-GB" sz="4600" dirty="0" smtClean="0"/>
              <a:t>1966: DNA triplet code deciphered</a:t>
            </a:r>
            <a:br>
              <a:rPr lang="en-GB" sz="4600" dirty="0" smtClean="0"/>
            </a:br>
            <a:r>
              <a:rPr lang="en-GB" sz="4600" dirty="0" smtClean="0"/>
              <a:t>by M.W. Nirenberg and J.H. </a:t>
            </a:r>
            <a:r>
              <a:rPr lang="en-GB" sz="4600" dirty="0" err="1" smtClean="0"/>
              <a:t>Mattai</a:t>
            </a:r>
            <a:endParaRPr lang="en-GB" sz="4600" dirty="0"/>
          </a:p>
        </p:txBody>
      </p:sp>
      <p:pic>
        <p:nvPicPr>
          <p:cNvPr id="10246" name="Picture 6" descr="Chart of the genetic codes describing 20 amino acids.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761" y="2316861"/>
            <a:ext cx="3807359" cy="3639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13696" y="1381563"/>
            <a:ext cx="39078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A/T/G/C DNA nucleotides encode 20 amino acids</a:t>
            </a:r>
            <a:endParaRPr lang="en-GB" sz="2800" dirty="0"/>
          </a:p>
        </p:txBody>
      </p:sp>
      <p:sp>
        <p:nvSpPr>
          <p:cNvPr id="5" name="Rectangle 4"/>
          <p:cNvSpPr/>
          <p:nvPr/>
        </p:nvSpPr>
        <p:spPr>
          <a:xfrm>
            <a:off x="5014761" y="6004821"/>
            <a:ext cx="3806792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1400" dirty="0">
                <a:hlinkClick r:id="rId4"/>
              </a:rPr>
              <a:t>https://www.acs.org/content/acs/en/education/whatischemistry/landmarks/geneticcode.html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29913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200" dirty="0" smtClean="0"/>
              <a:t>Welcome to BS222 Genome Science!</a:t>
            </a:r>
            <a:endParaRPr lang="en-GB" sz="4200" dirty="0"/>
          </a:p>
        </p:txBody>
      </p:sp>
      <p:pic>
        <p:nvPicPr>
          <p:cNvPr id="4" name="Picture 3" descr="C:\Users\vteif\Downloads\Word Art(5)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329" y="1301784"/>
            <a:ext cx="3235325" cy="52362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991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8758" y="328965"/>
            <a:ext cx="8533362" cy="886547"/>
          </a:xfrm>
        </p:spPr>
        <p:txBody>
          <a:bodyPr/>
          <a:lstStyle/>
          <a:p>
            <a:pPr>
              <a:lnSpc>
                <a:spcPts val="4000"/>
              </a:lnSpc>
              <a:spcBef>
                <a:spcPts val="0"/>
              </a:spcBef>
            </a:pPr>
            <a:r>
              <a:rPr lang="en-GB" sz="4600" dirty="0" smtClean="0"/>
              <a:t>1975: 1</a:t>
            </a:r>
            <a:r>
              <a:rPr lang="en-GB" sz="4600" baseline="30000" dirty="0" smtClean="0"/>
              <a:t>st</a:t>
            </a:r>
            <a:r>
              <a:rPr lang="en-GB" sz="4600" dirty="0" smtClean="0"/>
              <a:t> DNA sequencing method</a:t>
            </a:r>
            <a:br>
              <a:rPr lang="en-GB" sz="4600" dirty="0" smtClean="0"/>
            </a:br>
            <a:r>
              <a:rPr lang="en-GB" sz="4600" dirty="0" smtClean="0"/>
              <a:t>Frederick Sanger &amp; </a:t>
            </a:r>
            <a:r>
              <a:rPr lang="en-GB" sz="4600" dirty="0"/>
              <a:t>Walter </a:t>
            </a:r>
            <a:r>
              <a:rPr lang="en-GB" sz="4600" dirty="0" smtClean="0"/>
              <a:t>Gilbert</a:t>
            </a:r>
            <a:endParaRPr lang="en-GB" sz="4600" dirty="0"/>
          </a:p>
        </p:txBody>
      </p:sp>
      <p:pic>
        <p:nvPicPr>
          <p:cNvPr id="11266" name="Picture 2" descr="Walter Gilbert HD2008 portrai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8110" y="1435518"/>
            <a:ext cx="2095500" cy="3133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Frederick Sanger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850" y="1483642"/>
            <a:ext cx="2361027" cy="3133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47573" y="4815385"/>
            <a:ext cx="805153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Sanger and Gilbert made it possible to read the nucleotide sequence for entire genes, which run from 1,000 to 30,000 bases long</a:t>
            </a:r>
          </a:p>
        </p:txBody>
      </p:sp>
    </p:spTree>
    <p:extLst>
      <p:ext uri="{BB962C8B-B14F-4D97-AF65-F5344CB8AC3E}">
        <p14:creationId xmlns:p14="http://schemas.microsoft.com/office/powerpoint/2010/main" val="284041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0089"/>
            <a:ext cx="9144000" cy="4136571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232715"/>
            <a:ext cx="9143999" cy="886547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GB" sz="4200" dirty="0" smtClean="0"/>
              <a:t>The Human Genome Project (1990-2003)</a:t>
            </a:r>
            <a:endParaRPr lang="en-GB" sz="4200" dirty="0"/>
          </a:p>
        </p:txBody>
      </p:sp>
      <p:sp>
        <p:nvSpPr>
          <p:cNvPr id="6" name="Rectangle 5"/>
          <p:cNvSpPr/>
          <p:nvPr/>
        </p:nvSpPr>
        <p:spPr>
          <a:xfrm>
            <a:off x="476447" y="5664815"/>
            <a:ext cx="64922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https://www.genome.gov/25019887/online-education-kit-timeline-from-darwin-and-mendel-to-the-human-genome-project</a:t>
            </a:r>
            <a:r>
              <a:rPr lang="en-GB" dirty="0" smtClean="0">
                <a:hlinkClick r:id="rId3"/>
              </a:rPr>
              <a:t>/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817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46509" y="338590"/>
            <a:ext cx="8340291" cy="886547"/>
          </a:xfrm>
        </p:spPr>
        <p:txBody>
          <a:bodyPr/>
          <a:lstStyle/>
          <a:p>
            <a:pPr algn="ctr"/>
            <a:r>
              <a:rPr lang="en-GB" sz="4200" dirty="0" smtClean="0"/>
              <a:t>The </a:t>
            </a:r>
            <a:r>
              <a:rPr lang="en-GB" sz="4200" dirty="0"/>
              <a:t>ENCODE </a:t>
            </a:r>
            <a:r>
              <a:rPr lang="en-GB" sz="4200" dirty="0" smtClean="0"/>
              <a:t>Project (2003-2013)</a:t>
            </a:r>
            <a:br>
              <a:rPr lang="en-GB" sz="4200" dirty="0" smtClean="0"/>
            </a:br>
            <a:r>
              <a:rPr lang="en-GB" sz="4200" dirty="0" smtClean="0"/>
              <a:t>“</a:t>
            </a:r>
            <a:r>
              <a:rPr lang="en-GB" sz="4200" dirty="0" err="1" smtClean="0"/>
              <a:t>Encyclopedia</a:t>
            </a:r>
            <a:r>
              <a:rPr lang="en-GB" sz="4200" dirty="0" smtClean="0"/>
              <a:t> </a:t>
            </a:r>
            <a:r>
              <a:rPr lang="en-GB" sz="4200" dirty="0"/>
              <a:t>of DNA </a:t>
            </a:r>
            <a:r>
              <a:rPr lang="en-GB" sz="4200" dirty="0" smtClean="0"/>
              <a:t>Elements” </a:t>
            </a:r>
            <a:endParaRPr lang="en-GB" sz="4200" dirty="0"/>
          </a:p>
        </p:txBody>
      </p:sp>
      <p:pic>
        <p:nvPicPr>
          <p:cNvPr id="2050" name="Picture 2" descr="C:\Users\vteif\Downloads\F2.large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360" y="1899064"/>
            <a:ext cx="3901440" cy="3675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46509" y="2066828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dirty="0"/>
              <a:t>The goal of ENCODE is to build a comprehensive parts list of functional elements in the human genome, including elements that act at the protein and RNA levels, and regulatory elements that control cells and circumstances in which a gene is active.</a:t>
            </a:r>
          </a:p>
        </p:txBody>
      </p:sp>
    </p:spTree>
    <p:extLst>
      <p:ext uri="{BB962C8B-B14F-4D97-AF65-F5344CB8AC3E}">
        <p14:creationId xmlns:p14="http://schemas.microsoft.com/office/powerpoint/2010/main" val="84160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541" y="755180"/>
            <a:ext cx="6744047" cy="473734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40079" y="5508579"/>
            <a:ext cx="74258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https://www.genome.gov/multimedia/slides/hgp10symposium/01_green.pdf</a:t>
            </a:r>
          </a:p>
        </p:txBody>
      </p:sp>
    </p:spTree>
    <p:extLst>
      <p:ext uri="{BB962C8B-B14F-4D97-AF65-F5344CB8AC3E}">
        <p14:creationId xmlns:p14="http://schemas.microsoft.com/office/powerpoint/2010/main" val="292042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147" y="761180"/>
            <a:ext cx="7238197" cy="457042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40079" y="5508579"/>
            <a:ext cx="74258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https://www.genome.gov/multimedia/slides/hgp10symposium/01_green.pdf</a:t>
            </a:r>
          </a:p>
        </p:txBody>
      </p:sp>
    </p:spTree>
    <p:extLst>
      <p:ext uri="{BB962C8B-B14F-4D97-AF65-F5344CB8AC3E}">
        <p14:creationId xmlns:p14="http://schemas.microsoft.com/office/powerpoint/2010/main" val="385139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26" y="943908"/>
            <a:ext cx="7427505" cy="456467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40079" y="5508579"/>
            <a:ext cx="74258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https://www.genome.gov/multimedia/slides/hgp10symposium/01_green.pdf</a:t>
            </a:r>
          </a:p>
        </p:txBody>
      </p:sp>
    </p:spTree>
    <p:extLst>
      <p:ext uri="{BB962C8B-B14F-4D97-AF65-F5344CB8AC3E}">
        <p14:creationId xmlns:p14="http://schemas.microsoft.com/office/powerpoint/2010/main" val="42032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20" y="404269"/>
            <a:ext cx="7230914" cy="508213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40079" y="5508579"/>
            <a:ext cx="74258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https://www.genome.gov/multimedia/slides/hgp10symposium/01_green.pdf</a:t>
            </a:r>
          </a:p>
        </p:txBody>
      </p:sp>
    </p:spTree>
    <p:extLst>
      <p:ext uri="{BB962C8B-B14F-4D97-AF65-F5344CB8AC3E}">
        <p14:creationId xmlns:p14="http://schemas.microsoft.com/office/powerpoint/2010/main" val="82434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647" y="645461"/>
            <a:ext cx="6864703" cy="516281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39647" y="5808276"/>
            <a:ext cx="44324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https://www.genome.gov/multimedia/slides/hgp10symposium/01_green.pdf</a:t>
            </a:r>
          </a:p>
        </p:txBody>
      </p:sp>
    </p:spTree>
    <p:extLst>
      <p:ext uri="{BB962C8B-B14F-4D97-AF65-F5344CB8AC3E}">
        <p14:creationId xmlns:p14="http://schemas.microsoft.com/office/powerpoint/2010/main" val="347061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genome.gov/images/content/costpergenome2015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31" y="374466"/>
            <a:ext cx="8128409" cy="6098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518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46509" y="338590"/>
            <a:ext cx="8340291" cy="886547"/>
          </a:xfrm>
        </p:spPr>
        <p:txBody>
          <a:bodyPr/>
          <a:lstStyle/>
          <a:p>
            <a:pPr algn="ctr"/>
            <a:r>
              <a:rPr lang="en-GB" sz="4200" dirty="0" smtClean="0"/>
              <a:t>After the Human Genome Project</a:t>
            </a:r>
            <a:endParaRPr lang="en-GB" sz="4200" dirty="0"/>
          </a:p>
        </p:txBody>
      </p:sp>
      <p:pic>
        <p:nvPicPr>
          <p:cNvPr id="2050" name="Picture 2" descr="http://4.bp.blogspot.com/-uli_WHYzbGs/TaHRpcTtFvI/AAAAAAAAC9Q/fwoG_DABtLw/s1600/HGA201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969" y="1258810"/>
            <a:ext cx="7610475" cy="561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324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590"/>
            <a:ext cx="8229600" cy="886547"/>
          </a:xfrm>
        </p:spPr>
        <p:txBody>
          <a:bodyPr/>
          <a:lstStyle/>
          <a:p>
            <a:pPr algn="ctr"/>
            <a:r>
              <a:rPr lang="en-GB" sz="4200" dirty="0" smtClean="0"/>
              <a:t>Meet your lecturers</a:t>
            </a:r>
            <a:endParaRPr lang="en-GB" sz="4200" dirty="0"/>
          </a:p>
        </p:txBody>
      </p:sp>
      <p:pic>
        <p:nvPicPr>
          <p:cNvPr id="1030" name="Picture 6" descr="http://genomics.essex.ac.uk/images/le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516" y="3601686"/>
            <a:ext cx="228600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7794" y="4142960"/>
            <a:ext cx="1873462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600" dirty="0" smtClean="0"/>
              <a:t>Vladimir Teif</a:t>
            </a:r>
          </a:p>
          <a:p>
            <a:pPr algn="ctr"/>
            <a:r>
              <a:rPr lang="en-GB" sz="2600" dirty="0" smtClean="0"/>
              <a:t>(module </a:t>
            </a:r>
          </a:p>
          <a:p>
            <a:pPr algn="ctr"/>
            <a:r>
              <a:rPr lang="en-GB" sz="2600" dirty="0" smtClean="0"/>
              <a:t>supervisor)</a:t>
            </a:r>
          </a:p>
        </p:txBody>
      </p:sp>
      <p:sp>
        <p:nvSpPr>
          <p:cNvPr id="5" name="Rectangle 4"/>
          <p:cNvSpPr/>
          <p:nvPr/>
        </p:nvSpPr>
        <p:spPr>
          <a:xfrm>
            <a:off x="2920709" y="2709134"/>
            <a:ext cx="1587614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600" dirty="0" smtClean="0"/>
              <a:t>Leonard </a:t>
            </a:r>
          </a:p>
          <a:p>
            <a:pPr algn="ctr"/>
            <a:r>
              <a:rPr lang="en-GB" sz="2600" dirty="0" smtClean="0"/>
              <a:t>Schalkwyk</a:t>
            </a:r>
            <a:endParaRPr lang="en-GB" sz="2600" dirty="0"/>
          </a:p>
        </p:txBody>
      </p:sp>
      <p:sp>
        <p:nvSpPr>
          <p:cNvPr id="6" name="Rectangle 5"/>
          <p:cNvSpPr/>
          <p:nvPr/>
        </p:nvSpPr>
        <p:spPr>
          <a:xfrm>
            <a:off x="4854961" y="4045032"/>
            <a:ext cx="1503691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600" dirty="0"/>
              <a:t>Patrick </a:t>
            </a:r>
            <a:endParaRPr lang="en-GB" sz="2600" dirty="0" smtClean="0"/>
          </a:p>
          <a:p>
            <a:pPr algn="ctr"/>
            <a:r>
              <a:rPr lang="en-GB" sz="2600" dirty="0" smtClean="0"/>
              <a:t>Varga-Weisz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12561" y="3497605"/>
            <a:ext cx="179568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00" dirty="0" smtClean="0"/>
              <a:t>Ben Skinner</a:t>
            </a:r>
            <a:endParaRPr lang="en-GB" sz="2600" dirty="0"/>
          </a:p>
        </p:txBody>
      </p:sp>
      <p:sp>
        <p:nvSpPr>
          <p:cNvPr id="3" name="Rectangle 2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9" name="Picture 2" descr="https://genomics.essex.ac.uk/images/vargaweisz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734" y="1167680"/>
            <a:ext cx="2286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43" y="1167680"/>
            <a:ext cx="2324015" cy="2877352"/>
          </a:xfrm>
          <a:prstGeom prst="rect">
            <a:avLst/>
          </a:prstGeom>
        </p:spPr>
      </p:pic>
      <p:pic>
        <p:nvPicPr>
          <p:cNvPr id="1026" name="Picture 2" descr="https://media.licdn.com/dms/image/C5603AQG5VILBcy4kkw/profile-displayphoto-shrink_200_200/0?e=1576108800&amp;v=beta&amp;t=d06qbyUuxHtkbvXutvhaS0vROubBmYJIQUSJJ1g5kQ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652" y="4004107"/>
            <a:ext cx="2540267" cy="2540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417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 timeline of different consort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30" y="1407607"/>
            <a:ext cx="8743073" cy="3992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46509" y="338590"/>
            <a:ext cx="8340291" cy="886547"/>
          </a:xfrm>
        </p:spPr>
        <p:txBody>
          <a:bodyPr/>
          <a:lstStyle/>
          <a:p>
            <a:pPr algn="ctr"/>
            <a:r>
              <a:rPr lang="en-GB" sz="4200" dirty="0" smtClean="0"/>
              <a:t>Some other big sequencing projects:</a:t>
            </a:r>
            <a:endParaRPr lang="en-GB" sz="4200" dirty="0"/>
          </a:p>
        </p:txBody>
      </p:sp>
      <p:sp>
        <p:nvSpPr>
          <p:cNvPr id="4" name="TextBox 3"/>
          <p:cNvSpPr txBox="1"/>
          <p:nvPr/>
        </p:nvSpPr>
        <p:spPr>
          <a:xfrm>
            <a:off x="346509" y="5696717"/>
            <a:ext cx="50261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See the review article on this topic on Moodle:</a:t>
            </a:r>
          </a:p>
          <a:p>
            <a:r>
              <a:rPr lang="en-GB" dirty="0" smtClean="0"/>
              <a:t>Pratt &amp; </a:t>
            </a:r>
            <a:r>
              <a:rPr lang="en-GB" dirty="0" err="1" smtClean="0"/>
              <a:t>Weng</a:t>
            </a:r>
            <a:r>
              <a:rPr lang="en-GB" dirty="0" smtClean="0"/>
              <a:t> (2018), </a:t>
            </a:r>
            <a:r>
              <a:rPr lang="en-GB" i="1" dirty="0" err="1" smtClean="0"/>
              <a:t>Curr</a:t>
            </a:r>
            <a:r>
              <a:rPr lang="en-GB" i="1" dirty="0" smtClean="0"/>
              <a:t> </a:t>
            </a:r>
            <a:r>
              <a:rPr lang="en-GB" i="1" dirty="0" err="1" smtClean="0"/>
              <a:t>Opin</a:t>
            </a:r>
            <a:r>
              <a:rPr lang="en-GB" i="1" dirty="0" smtClean="0"/>
              <a:t> </a:t>
            </a:r>
            <a:r>
              <a:rPr lang="en-GB" i="1" dirty="0" err="1" smtClean="0"/>
              <a:t>Syst</a:t>
            </a:r>
            <a:r>
              <a:rPr lang="en-GB" i="1" dirty="0" smtClean="0"/>
              <a:t> </a:t>
            </a:r>
            <a:r>
              <a:rPr lang="en-GB" i="1" dirty="0" err="1" smtClean="0"/>
              <a:t>Biol</a:t>
            </a:r>
            <a:r>
              <a:rPr lang="en-GB" dirty="0" smtClean="0"/>
              <a:t>, </a:t>
            </a:r>
            <a:r>
              <a:rPr lang="en-GB" b="1" dirty="0" smtClean="0"/>
              <a:t>11</a:t>
            </a:r>
            <a:r>
              <a:rPr lang="en-GB" dirty="0"/>
              <a:t>, </a:t>
            </a:r>
            <a:r>
              <a:rPr lang="en-GB" dirty="0" smtClean="0"/>
              <a:t>82-90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756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pbs.twimg.com/media/Cdb6et1VAAAWJlW.jpg:lar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" y="372272"/>
            <a:ext cx="8133292" cy="60999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441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46509" y="338590"/>
            <a:ext cx="8340291" cy="886547"/>
          </a:xfrm>
        </p:spPr>
        <p:txBody>
          <a:bodyPr/>
          <a:lstStyle/>
          <a:p>
            <a:pPr algn="ctr"/>
            <a:r>
              <a:rPr lang="en-GB" sz="4200" dirty="0" smtClean="0"/>
              <a:t>How large portion of the human genome is coding proteins?</a:t>
            </a:r>
            <a:endParaRPr lang="en-GB" sz="4200" dirty="0"/>
          </a:p>
        </p:txBody>
      </p:sp>
      <p:pic>
        <p:nvPicPr>
          <p:cNvPr id="5122" name="Picture 2" descr="C:\vlad_work\Essex\TEACHING\BS222\BS222_Slides_2017-18\Lecture1_Genomes_projects_databases\13080699425_ff9871a4c1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09" y="1665399"/>
            <a:ext cx="8472615" cy="4870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4620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vlad_work\Essex\TEACHING\BS222\BS222_Slides_2017-18\Lecture1_Genomes_projects_databases\13083053135_b0b5fdf65c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80" y="1183792"/>
            <a:ext cx="8462261" cy="5274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46509" y="338590"/>
            <a:ext cx="8340291" cy="886547"/>
          </a:xfrm>
        </p:spPr>
        <p:txBody>
          <a:bodyPr/>
          <a:lstStyle/>
          <a:p>
            <a:pPr algn="ctr"/>
            <a:r>
              <a:rPr lang="en-GB" sz="4200" dirty="0" smtClean="0"/>
              <a:t>All people have different genomes</a:t>
            </a:r>
            <a:br>
              <a:rPr lang="en-GB" sz="4200" dirty="0" smtClean="0"/>
            </a:br>
            <a:r>
              <a:rPr lang="en-GB" sz="4200" dirty="0" smtClean="0"/>
              <a:t>(~99% is the same)</a:t>
            </a:r>
            <a:endParaRPr lang="en-GB" sz="4200" dirty="0"/>
          </a:p>
        </p:txBody>
      </p:sp>
    </p:spTree>
    <p:extLst>
      <p:ext uri="{BB962C8B-B14F-4D97-AF65-F5344CB8AC3E}">
        <p14:creationId xmlns:p14="http://schemas.microsoft.com/office/powerpoint/2010/main" val="124787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338590"/>
            <a:ext cx="8229600" cy="886547"/>
          </a:xfrm>
        </p:spPr>
        <p:txBody>
          <a:bodyPr/>
          <a:lstStyle/>
          <a:p>
            <a:pPr algn="ctr"/>
            <a:r>
              <a:rPr lang="en-GB" sz="4200" dirty="0" smtClean="0"/>
              <a:t>The 100,000 Genomes Project</a:t>
            </a:r>
            <a:endParaRPr lang="en-GB" sz="4200" dirty="0"/>
          </a:p>
        </p:txBody>
      </p:sp>
      <p:pic>
        <p:nvPicPr>
          <p:cNvPr id="2051" name="Picture 3" descr="C:\vlad_work\Essex\TEACHING\BS222\Slides_from_Internet\16845929115_2d6df42787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25" y="1097274"/>
            <a:ext cx="8377845" cy="5379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380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68" y="896813"/>
            <a:ext cx="3935150" cy="5638739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338590"/>
            <a:ext cx="8229600" cy="886547"/>
          </a:xfrm>
        </p:spPr>
        <p:txBody>
          <a:bodyPr/>
          <a:lstStyle/>
          <a:p>
            <a:pPr algn="ctr"/>
            <a:r>
              <a:rPr lang="en-GB" sz="4200" dirty="0" smtClean="0"/>
              <a:t>The 100,000 Genomes Project</a:t>
            </a:r>
            <a:endParaRPr lang="en-GB" sz="4200" dirty="0"/>
          </a:p>
        </p:txBody>
      </p:sp>
      <p:sp>
        <p:nvSpPr>
          <p:cNvPr id="7" name="Rectangle 6"/>
          <p:cNvSpPr/>
          <p:nvPr/>
        </p:nvSpPr>
        <p:spPr>
          <a:xfrm>
            <a:off x="4509430" y="5252262"/>
            <a:ext cx="43121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https://www.genomicsengland.co.uk/the-100000-genomes-project</a:t>
            </a:r>
            <a:r>
              <a:rPr lang="en-GB" dirty="0" smtClean="0">
                <a:hlinkClick r:id="rId3"/>
              </a:rPr>
              <a:t>/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4258136" y="1352946"/>
            <a:ext cx="4572000" cy="35702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000" dirty="0"/>
              <a:t>The </a:t>
            </a:r>
            <a:r>
              <a:rPr lang="en-GB" sz="2000" dirty="0" smtClean="0"/>
              <a:t>project’s aim: sequence </a:t>
            </a:r>
            <a:r>
              <a:rPr lang="en-GB" sz="2000" dirty="0"/>
              <a:t>100,000 genomes from around 8</a:t>
            </a:r>
            <a:r>
              <a:rPr lang="en-GB" sz="2000" dirty="0" smtClean="0"/>
              <a:t>5,000 people. Participants </a:t>
            </a:r>
            <a:r>
              <a:rPr lang="en-GB" sz="2000" dirty="0"/>
              <a:t>are NHS patients with a rare disease, plus their families, and patients with cancer</a:t>
            </a:r>
            <a:r>
              <a:rPr lang="en-GB" sz="2000" dirty="0" smtClean="0"/>
              <a:t>.</a:t>
            </a:r>
          </a:p>
          <a:p>
            <a:endParaRPr lang="en-GB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dirty="0" smtClean="0"/>
              <a:t>50,000 </a:t>
            </a:r>
            <a:r>
              <a:rPr lang="en-GB" sz="2000" dirty="0"/>
              <a:t>genomes from cancer – two per patient, therefore 25,000 patients. </a:t>
            </a:r>
            <a:endParaRPr lang="en-GB" sz="20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6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dirty="0" smtClean="0"/>
              <a:t>50,000 </a:t>
            </a:r>
            <a:r>
              <a:rPr lang="en-GB" sz="2000" dirty="0"/>
              <a:t>from rare disease – three per patient (affected person plus two blood relatives</a:t>
            </a:r>
            <a:r>
              <a:rPr lang="en-GB" sz="2000" dirty="0" smtClean="0"/>
              <a:t>)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9549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37349" y="2753942"/>
            <a:ext cx="587622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GB" sz="3200" dirty="0" smtClean="0"/>
              <a:t>“To </a:t>
            </a:r>
            <a:r>
              <a:rPr lang="en-GB" sz="3200" dirty="0"/>
              <a:t>date, actionable findings have been found for </a:t>
            </a:r>
            <a:r>
              <a:rPr lang="en-GB" sz="3200" b="1" dirty="0" smtClean="0"/>
              <a:t>1 </a:t>
            </a:r>
            <a:r>
              <a:rPr lang="en-GB" sz="3200" b="1" dirty="0"/>
              <a:t>in 5 </a:t>
            </a:r>
            <a:r>
              <a:rPr lang="en-GB" sz="3200" dirty="0"/>
              <a:t>rare disease patients, and around </a:t>
            </a:r>
            <a:r>
              <a:rPr lang="en-GB" sz="3200" b="1" dirty="0"/>
              <a:t>50%</a:t>
            </a:r>
            <a:r>
              <a:rPr lang="en-GB" sz="3200" dirty="0"/>
              <a:t> of cancer cases contain the potential for a therapy or a clinical </a:t>
            </a:r>
            <a:r>
              <a:rPr lang="en-GB" sz="3200" dirty="0" smtClean="0"/>
              <a:t>trial”</a:t>
            </a:r>
            <a:endParaRPr lang="en-GB" sz="32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338590"/>
            <a:ext cx="8229600" cy="886547"/>
          </a:xfrm>
        </p:spPr>
        <p:txBody>
          <a:bodyPr/>
          <a:lstStyle/>
          <a:p>
            <a:pPr algn="ctr"/>
            <a:r>
              <a:rPr lang="en-GB" sz="4200" dirty="0" smtClean="0"/>
              <a:t>The 100,000 Genomes Project already sequenced more than 100,000 genomes</a:t>
            </a:r>
            <a:endParaRPr lang="en-GB" sz="4200" dirty="0"/>
          </a:p>
        </p:txBody>
      </p:sp>
      <p:sp>
        <p:nvSpPr>
          <p:cNvPr id="3" name="Rectangle 2"/>
          <p:cNvSpPr/>
          <p:nvPr/>
        </p:nvSpPr>
        <p:spPr>
          <a:xfrm>
            <a:off x="1737349" y="5389040"/>
            <a:ext cx="55785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hlinkClick r:id="rId2"/>
              </a:rPr>
              <a:t>https://www.genomicsengland.co.uk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40523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326" y="1361200"/>
            <a:ext cx="8391886" cy="5097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38590"/>
            <a:ext cx="8229600" cy="886547"/>
          </a:xfrm>
        </p:spPr>
        <p:txBody>
          <a:bodyPr/>
          <a:lstStyle/>
          <a:p>
            <a:pPr algn="ctr"/>
            <a:r>
              <a:rPr lang="en-GB" sz="4200" dirty="0" smtClean="0"/>
              <a:t>You can sequence your own genome</a:t>
            </a:r>
            <a:endParaRPr lang="en-GB" sz="4200" dirty="0"/>
          </a:p>
        </p:txBody>
      </p:sp>
    </p:spTree>
    <p:extLst>
      <p:ext uri="{BB962C8B-B14F-4D97-AF65-F5344CB8AC3E}">
        <p14:creationId xmlns:p14="http://schemas.microsoft.com/office/powerpoint/2010/main" val="91153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6533"/>
            <a:ext cx="5821730" cy="4481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58552" y="1530423"/>
            <a:ext cx="2228247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 smtClean="0"/>
              <a:t>This is the kit from “23 and me”. You spit in the tube, send this box  by post and receive results in several days</a:t>
            </a:r>
            <a:endParaRPr lang="en-GB" sz="2600" dirty="0"/>
          </a:p>
        </p:txBody>
      </p:sp>
      <p:sp>
        <p:nvSpPr>
          <p:cNvPr id="6" name="TextBox 5"/>
          <p:cNvSpPr txBox="1"/>
          <p:nvPr/>
        </p:nvSpPr>
        <p:spPr>
          <a:xfrm>
            <a:off x="312825" y="6025423"/>
            <a:ext cx="69521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rgbClr val="C00000"/>
                </a:solidFill>
              </a:rPr>
              <a:t>Be cautions about their results interpretation! </a:t>
            </a:r>
            <a:endParaRPr lang="en-GB" sz="2800" dirty="0">
              <a:solidFill>
                <a:srgbClr val="C00000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338590"/>
            <a:ext cx="8229600" cy="886547"/>
          </a:xfrm>
        </p:spPr>
        <p:txBody>
          <a:bodyPr/>
          <a:lstStyle/>
          <a:p>
            <a:pPr algn="ctr"/>
            <a:r>
              <a:rPr lang="en-GB" sz="4200" dirty="0" smtClean="0"/>
              <a:t>You can sequence your own genome</a:t>
            </a:r>
            <a:endParaRPr lang="en-GB" sz="4200" dirty="0"/>
          </a:p>
        </p:txBody>
      </p:sp>
    </p:spTree>
    <p:extLst>
      <p:ext uri="{BB962C8B-B14F-4D97-AF65-F5344CB8AC3E}">
        <p14:creationId xmlns:p14="http://schemas.microsoft.com/office/powerpoint/2010/main" val="3072132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457200" y="1280534"/>
            <a:ext cx="8401050" cy="1891289"/>
          </a:xfrm>
        </p:spPr>
        <p:txBody>
          <a:bodyPr>
            <a:normAutofit/>
          </a:bodyPr>
          <a:lstStyle/>
          <a:p>
            <a:r>
              <a:rPr lang="en-GB" dirty="0" smtClean="0"/>
              <a:t>Genome science is about sequencing, understanding genomes &amp; applications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33450" y="4112548"/>
            <a:ext cx="8229600" cy="1065529"/>
          </a:xfrm>
          <a:prstGeom prst="rect">
            <a:avLst/>
          </a:prstGeom>
        </p:spPr>
        <p:txBody>
          <a:bodyPr>
            <a:noAutofit/>
          </a:bodyPr>
          <a:lstStyle/>
          <a:p>
            <a:pPr marR="0" lvl="0" algn="l" defTabSz="4572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Understand the history of the field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457200" y="3207955"/>
            <a:ext cx="8229600" cy="68380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lang="en-GB" sz="4000" dirty="0" smtClean="0">
                <a:solidFill>
                  <a:srgbClr val="000000"/>
                </a:solidFill>
                <a:latin typeface="Arial Black" panose="020B0A04020102020204" pitchFamily="34" charset="0"/>
                <a:cs typeface="Arial"/>
              </a:rPr>
              <a:t>Genome, genomics, genetics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/>
            </a:endParaRP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455225" y="4623767"/>
            <a:ext cx="8229600" cy="4108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Tx/>
              <a:buNone/>
              <a:defRPr sz="2000" kern="1200">
                <a:solidFill>
                  <a:schemeClr val="tx1"/>
                </a:solidFill>
                <a:latin typeface="Arial Black" panose="020B0A04020102020204" pitchFamily="34" charset="0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THE HUMAN GENOME PROJECT; THE ENCODE PROJECT</a:t>
            </a:r>
            <a:endParaRPr lang="en-GB" dirty="0"/>
          </a:p>
        </p:txBody>
      </p:sp>
      <p:sp>
        <p:nvSpPr>
          <p:cNvPr id="11" name="Content Placeholder 1"/>
          <p:cNvSpPr txBox="1">
            <a:spLocks/>
          </p:cNvSpPr>
          <p:nvPr/>
        </p:nvSpPr>
        <p:spPr>
          <a:xfrm>
            <a:off x="453250" y="5014935"/>
            <a:ext cx="8229600" cy="6280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Tx/>
              <a:buNone/>
              <a:defRPr sz="2000" kern="1200">
                <a:solidFill>
                  <a:schemeClr val="tx1"/>
                </a:solidFill>
                <a:latin typeface="Arial Black" panose="020B0A04020102020204" pitchFamily="34" charset="0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00"/>
              </a:lnSpc>
              <a:spcBef>
                <a:spcPts val="0"/>
              </a:spcBef>
            </a:pPr>
            <a:r>
              <a:rPr lang="en-US" sz="2200" dirty="0" smtClean="0">
                <a:solidFill>
                  <a:srgbClr val="000000"/>
                </a:solidFill>
              </a:rPr>
              <a:t>THE 100,000 GENOMES PROJECT</a:t>
            </a:r>
            <a:endParaRPr lang="en-GB" sz="2200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16506" y="2757482"/>
            <a:ext cx="1929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MUST KNOW:</a:t>
            </a:r>
            <a:endParaRPr lang="en-US" sz="2400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462026" y="2699727"/>
            <a:ext cx="8229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1"/>
          <p:cNvSpPr txBox="1">
            <a:spLocks/>
          </p:cNvSpPr>
          <p:nvPr/>
        </p:nvSpPr>
        <p:spPr>
          <a:xfrm>
            <a:off x="317651" y="3811706"/>
            <a:ext cx="8210328" cy="4108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Tx/>
              <a:buNone/>
              <a:defRPr sz="2000" kern="1200">
                <a:solidFill>
                  <a:schemeClr val="tx1"/>
                </a:solidFill>
                <a:latin typeface="Arial Black" panose="020B0A04020102020204" pitchFamily="34" charset="0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rgbClr val="D55C19"/>
                </a:solidFill>
              </a:rPr>
              <a:t>CELL, NUCLEUS, CHROMOSOME, DNA, RNA, SEQUENCE</a:t>
            </a:r>
            <a:endParaRPr lang="en-US" dirty="0">
              <a:solidFill>
                <a:srgbClr val="D55C19"/>
              </a:solidFill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1798772" y="316770"/>
            <a:ext cx="5143038" cy="886547"/>
          </a:xfrm>
        </p:spPr>
        <p:txBody>
          <a:bodyPr/>
          <a:lstStyle/>
          <a:p>
            <a:r>
              <a:rPr lang="en-US" sz="4800" dirty="0" smtClean="0"/>
              <a:t>Take home message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71257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338590"/>
            <a:ext cx="8229600" cy="886547"/>
          </a:xfrm>
        </p:spPr>
        <p:txBody>
          <a:bodyPr/>
          <a:lstStyle/>
          <a:p>
            <a:pPr algn="ctr"/>
            <a:r>
              <a:rPr lang="en-GB" sz="4200" dirty="0" smtClean="0"/>
              <a:t>Module structure</a:t>
            </a:r>
            <a:endParaRPr lang="en-GB" sz="4200" dirty="0"/>
          </a:p>
        </p:txBody>
      </p:sp>
      <p:sp>
        <p:nvSpPr>
          <p:cNvPr id="6" name="Rectangle 5"/>
          <p:cNvSpPr/>
          <p:nvPr/>
        </p:nvSpPr>
        <p:spPr>
          <a:xfrm>
            <a:off x="352425" y="1153448"/>
            <a:ext cx="82296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n-GB" sz="2000" dirty="0">
                <a:solidFill>
                  <a:srgbClr val="C00000"/>
                </a:solidFill>
              </a:rPr>
              <a:t>Genomes, sequencing projects and genomic databases (VT</a:t>
            </a:r>
            <a:r>
              <a:rPr lang="en-GB" sz="2000" dirty="0" smtClean="0">
                <a:solidFill>
                  <a:srgbClr val="C00000"/>
                </a:solidFill>
              </a:rPr>
              <a:t>)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GB" sz="2000" dirty="0" smtClean="0"/>
              <a:t>Sequencing </a:t>
            </a:r>
            <a:r>
              <a:rPr lang="en-GB" sz="2000" dirty="0"/>
              <a:t>technologies (VT</a:t>
            </a:r>
            <a:r>
              <a:rPr lang="en-GB" sz="2000" dirty="0" smtClean="0"/>
              <a:t>)</a:t>
            </a:r>
            <a:endParaRPr lang="en-GB" sz="2000" dirty="0"/>
          </a:p>
          <a:p>
            <a:pPr marL="342900" lvl="0" indent="-342900">
              <a:buFont typeface="+mj-lt"/>
              <a:buAutoNum type="arabicPeriod"/>
            </a:pPr>
            <a:r>
              <a:rPr lang="en-GB" sz="2000" dirty="0"/>
              <a:t>Genome architecture I: protein coding genes (VT</a:t>
            </a:r>
            <a:r>
              <a:rPr lang="en-GB" sz="2000" dirty="0" smtClean="0"/>
              <a:t>)</a:t>
            </a:r>
            <a:endParaRPr lang="en-GB" sz="2000" dirty="0"/>
          </a:p>
          <a:p>
            <a:pPr marL="342900" lvl="0" indent="-342900">
              <a:buFont typeface="+mj-lt"/>
              <a:buAutoNum type="arabicPeriod"/>
            </a:pPr>
            <a:r>
              <a:rPr lang="en-GB" sz="2000" dirty="0"/>
              <a:t>Genome architecture II: transcription regulation (VT</a:t>
            </a:r>
            <a:r>
              <a:rPr lang="en-GB" sz="2000" dirty="0" smtClean="0"/>
              <a:t>)</a:t>
            </a:r>
            <a:endParaRPr lang="en-GB" sz="2000" dirty="0"/>
          </a:p>
          <a:p>
            <a:pPr marL="342900" lvl="0" indent="-342900">
              <a:buFont typeface="+mj-lt"/>
              <a:buAutoNum type="arabicPeriod"/>
            </a:pPr>
            <a:r>
              <a:rPr lang="en-GB" sz="2000" dirty="0"/>
              <a:t>Genome architecture III: 3D chromatin organisation (VT</a:t>
            </a:r>
            <a:r>
              <a:rPr lang="en-GB" sz="2000" dirty="0" smtClean="0"/>
              <a:t>)</a:t>
            </a:r>
            <a:endParaRPr lang="en-GB" sz="2000" dirty="0"/>
          </a:p>
          <a:p>
            <a:pPr marL="342900" lvl="0" indent="-342900">
              <a:buFont typeface="+mj-lt"/>
              <a:buAutoNum type="arabicPeriod"/>
            </a:pPr>
            <a:r>
              <a:rPr lang="en-GB" sz="2000" dirty="0"/>
              <a:t>Epigenetics overview (PVW</a:t>
            </a:r>
            <a:r>
              <a:rPr lang="en-GB" sz="2000" dirty="0" smtClean="0"/>
              <a:t>)</a:t>
            </a:r>
            <a:endParaRPr lang="en-GB" sz="2000" dirty="0"/>
          </a:p>
          <a:p>
            <a:pPr marL="342900" lvl="0" indent="-342900">
              <a:buFont typeface="+mj-lt"/>
              <a:buAutoNum type="arabicPeriod"/>
            </a:pPr>
            <a:r>
              <a:rPr lang="en-GB" sz="2000" dirty="0"/>
              <a:t>DNA methylation and other DNA modifications (VT</a:t>
            </a:r>
            <a:r>
              <a:rPr lang="en-GB" sz="2000" dirty="0" smtClean="0"/>
              <a:t>)</a:t>
            </a:r>
            <a:endParaRPr lang="en-GB" sz="2000" dirty="0"/>
          </a:p>
          <a:p>
            <a:pPr marL="342900" lvl="0" indent="-342900">
              <a:buFont typeface="+mj-lt"/>
              <a:buAutoNum type="arabicPeriod"/>
            </a:pPr>
            <a:r>
              <a:rPr lang="en-GB" sz="2000" dirty="0"/>
              <a:t>NGS </a:t>
            </a:r>
            <a:r>
              <a:rPr lang="en-GB" sz="2000" dirty="0" smtClean="0"/>
              <a:t>applications I</a:t>
            </a:r>
            <a:r>
              <a:rPr lang="en-GB" sz="2000" dirty="0"/>
              <a:t>: </a:t>
            </a:r>
            <a:r>
              <a:rPr lang="en-GB" sz="2000" dirty="0" smtClean="0"/>
              <a:t>Experiments and basic analysis </a:t>
            </a:r>
            <a:r>
              <a:rPr lang="en-GB" sz="2000" dirty="0"/>
              <a:t>(VT</a:t>
            </a:r>
            <a:r>
              <a:rPr lang="en-GB" sz="2000" dirty="0" smtClean="0"/>
              <a:t>)</a:t>
            </a:r>
            <a:endParaRPr lang="en-GB" sz="2000" dirty="0"/>
          </a:p>
          <a:p>
            <a:pPr marL="342900" lvl="0" indent="-342900">
              <a:buFont typeface="+mj-lt"/>
              <a:buAutoNum type="arabicPeriod"/>
            </a:pPr>
            <a:r>
              <a:rPr lang="en-GB" sz="2000" dirty="0"/>
              <a:t>NGS applications </a:t>
            </a:r>
            <a:r>
              <a:rPr lang="en-GB" sz="2000" dirty="0" smtClean="0"/>
              <a:t>II: Data integration </a:t>
            </a:r>
            <a:r>
              <a:rPr lang="en-GB" sz="2000" dirty="0"/>
              <a:t>(VT</a:t>
            </a:r>
            <a:r>
              <a:rPr lang="en-GB" sz="2000" dirty="0" smtClean="0"/>
              <a:t>) </a:t>
            </a:r>
            <a:endParaRPr lang="en-GB" sz="2000" dirty="0"/>
          </a:p>
          <a:p>
            <a:pPr marL="342900" lvl="0" indent="-342900">
              <a:buFont typeface="+mj-lt"/>
              <a:buAutoNum type="arabicPeriod"/>
            </a:pPr>
            <a:r>
              <a:rPr lang="en-GB" sz="2000" dirty="0"/>
              <a:t>Comparative </a:t>
            </a:r>
            <a:r>
              <a:rPr lang="en-GB" sz="2000"/>
              <a:t>genomics </a:t>
            </a:r>
            <a:r>
              <a:rPr lang="en-GB" sz="2000" smtClean="0"/>
              <a:t>(BS, </a:t>
            </a:r>
            <a:r>
              <a:rPr lang="en-GB" sz="2000" dirty="0"/>
              <a:t>guest </a:t>
            </a:r>
            <a:r>
              <a:rPr lang="en-GB" sz="2000" dirty="0" smtClean="0"/>
              <a:t>lecture)</a:t>
            </a:r>
            <a:endParaRPr lang="en-GB" sz="2000" dirty="0"/>
          </a:p>
          <a:p>
            <a:pPr marL="342900" lvl="0" indent="-342900">
              <a:buFont typeface="+mj-lt"/>
              <a:buAutoNum type="arabicPeriod"/>
            </a:pPr>
            <a:r>
              <a:rPr lang="en-GB" sz="2000" dirty="0"/>
              <a:t>SNPs, CNVs, population genomics (LS, guest </a:t>
            </a:r>
            <a:r>
              <a:rPr lang="en-GB" sz="2000" dirty="0" smtClean="0"/>
              <a:t>lecture)</a:t>
            </a:r>
            <a:endParaRPr lang="en-GB" sz="2000" dirty="0"/>
          </a:p>
          <a:p>
            <a:pPr marL="342900" lvl="0" indent="-342900">
              <a:buFont typeface="+mj-lt"/>
              <a:buAutoNum type="arabicPeriod"/>
            </a:pPr>
            <a:r>
              <a:rPr lang="en-GB" sz="2000" dirty="0"/>
              <a:t>Histone modifications (PVW</a:t>
            </a:r>
            <a:r>
              <a:rPr lang="en-GB" sz="2000" dirty="0" smtClean="0"/>
              <a:t>)</a:t>
            </a:r>
            <a:endParaRPr lang="en-GB" sz="2000" dirty="0"/>
          </a:p>
          <a:p>
            <a:pPr marL="342900" lvl="0" indent="-342900">
              <a:buFont typeface="+mj-lt"/>
              <a:buAutoNum type="arabicPeriod"/>
            </a:pPr>
            <a:r>
              <a:rPr lang="en-GB" sz="2000" dirty="0"/>
              <a:t>Non-coding RNAs (</a:t>
            </a:r>
            <a:r>
              <a:rPr lang="en-GB" sz="2000" dirty="0" smtClean="0"/>
              <a:t>PVW)</a:t>
            </a:r>
            <a:endParaRPr lang="en-GB" sz="2000" dirty="0"/>
          </a:p>
          <a:p>
            <a:pPr marL="342900" lvl="0" indent="-342900">
              <a:buFont typeface="+mj-lt"/>
              <a:buAutoNum type="arabicPeriod"/>
            </a:pPr>
            <a:r>
              <a:rPr lang="en-GB" sz="2000" dirty="0"/>
              <a:t>Genome Stability (</a:t>
            </a:r>
            <a:r>
              <a:rPr lang="en-GB" sz="2000" dirty="0" smtClean="0"/>
              <a:t>PVW)</a:t>
            </a:r>
            <a:endParaRPr lang="en-GB" sz="2000" dirty="0"/>
          </a:p>
          <a:p>
            <a:pPr marL="342900" lvl="0" indent="-342900">
              <a:buFont typeface="+mj-lt"/>
              <a:buAutoNum type="arabicPeriod"/>
            </a:pPr>
            <a:r>
              <a:rPr lang="en-GB" sz="2000" dirty="0"/>
              <a:t>Transcriptomics (</a:t>
            </a:r>
            <a:r>
              <a:rPr lang="en-GB" sz="2000" dirty="0" smtClean="0"/>
              <a:t>PVW)</a:t>
            </a:r>
            <a:endParaRPr lang="en-GB" sz="2000" dirty="0"/>
          </a:p>
          <a:p>
            <a:pPr marL="342900" lvl="0" indent="-342900">
              <a:buFont typeface="+mj-lt"/>
              <a:buAutoNum type="arabicPeriod"/>
            </a:pPr>
            <a:r>
              <a:rPr lang="en-GB" sz="2000" dirty="0"/>
              <a:t>Year's best paper (</a:t>
            </a:r>
            <a:r>
              <a:rPr lang="en-GB" sz="2000" dirty="0" smtClean="0"/>
              <a:t>PVW)</a:t>
            </a:r>
            <a:endParaRPr lang="en-GB" sz="2000" dirty="0"/>
          </a:p>
          <a:p>
            <a:pPr marL="342900" lvl="0" indent="-342900">
              <a:buFont typeface="+mj-lt"/>
              <a:buAutoNum type="arabicPeriod"/>
            </a:pPr>
            <a:r>
              <a:rPr lang="en-GB" sz="2000" dirty="0"/>
              <a:t>Revision lecture (all lecturers; spring term)</a:t>
            </a:r>
          </a:p>
        </p:txBody>
      </p:sp>
    </p:spTree>
    <p:extLst>
      <p:ext uri="{BB962C8B-B14F-4D97-AF65-F5344CB8AC3E}">
        <p14:creationId xmlns:p14="http://schemas.microsoft.com/office/powerpoint/2010/main" val="149492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Appendix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743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46509" y="338590"/>
            <a:ext cx="8340291" cy="886547"/>
          </a:xfrm>
        </p:spPr>
        <p:txBody>
          <a:bodyPr/>
          <a:lstStyle/>
          <a:p>
            <a:pPr algn="ctr"/>
            <a:r>
              <a:rPr lang="en-GB" sz="4200" dirty="0" smtClean="0"/>
              <a:t>Landmarks in the history of genetics</a:t>
            </a:r>
            <a:endParaRPr lang="en-GB" sz="4200" dirty="0"/>
          </a:p>
        </p:txBody>
      </p:sp>
      <p:sp>
        <p:nvSpPr>
          <p:cNvPr id="2" name="TextBox 1"/>
          <p:cNvSpPr txBox="1"/>
          <p:nvPr/>
        </p:nvSpPr>
        <p:spPr>
          <a:xfrm>
            <a:off x="298388" y="1743748"/>
            <a:ext cx="81959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2400" dirty="0"/>
              <a:t>Robert Hooke (1635-1703), a mechanic, is believed to give '</a:t>
            </a:r>
            <a:r>
              <a:rPr lang="en-GB" sz="2400" b="1" dirty="0">
                <a:solidFill>
                  <a:srgbClr val="FF0000"/>
                </a:solidFill>
              </a:rPr>
              <a:t>cells</a:t>
            </a:r>
            <a:r>
              <a:rPr lang="en-GB" sz="2400" dirty="0"/>
              <a:t>' their name when he examined a thin slice of cork under microscope, he thought cells looked like the small, rectangular rooms monks lived.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2400" b="1" dirty="0"/>
              <a:t>1651</a:t>
            </a:r>
            <a:r>
              <a:rPr lang="en-GB" sz="2400" dirty="0"/>
              <a:t> </a:t>
            </a:r>
            <a:r>
              <a:rPr lang="en-GB" sz="2400" dirty="0" smtClean="0"/>
              <a:t>W </a:t>
            </a:r>
            <a:r>
              <a:rPr lang="en-GB" sz="2400" dirty="0"/>
              <a:t>Harvey suggests that all living things originate from </a:t>
            </a:r>
            <a:r>
              <a:rPr lang="en-GB" sz="2400" dirty="0" smtClean="0"/>
              <a:t>eggs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2400" b="1" dirty="0" smtClean="0"/>
              <a:t>1735</a:t>
            </a:r>
            <a:r>
              <a:rPr lang="en-GB" sz="2400" dirty="0" smtClean="0"/>
              <a:t> </a:t>
            </a:r>
            <a:r>
              <a:rPr lang="en-GB" sz="2400" dirty="0"/>
              <a:t>CV Linnaeus </a:t>
            </a:r>
            <a:r>
              <a:rPr lang="en-GB" sz="2400" dirty="0" smtClean="0"/>
              <a:t>proposes </a:t>
            </a:r>
            <a:r>
              <a:rPr lang="en-GB" sz="2400" dirty="0"/>
              <a:t>the taxonomic system including the naming of Homo sapiens.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2400" b="1" dirty="0" smtClean="0"/>
              <a:t>1809</a:t>
            </a:r>
            <a:r>
              <a:rPr lang="en-GB" sz="2400" dirty="0" smtClean="0"/>
              <a:t> </a:t>
            </a:r>
            <a:r>
              <a:rPr lang="en-GB" sz="2400" dirty="0"/>
              <a:t>JB de Monet Lamarck puts forward his ideas on </a:t>
            </a:r>
            <a:r>
              <a:rPr lang="en-GB" sz="2400" dirty="0" smtClean="0"/>
              <a:t>evolution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2400" b="1" dirty="0"/>
              <a:t>1820</a:t>
            </a:r>
            <a:r>
              <a:rPr lang="en-GB" sz="2400" dirty="0"/>
              <a:t> CF </a:t>
            </a:r>
            <a:r>
              <a:rPr lang="en-GB" sz="2400" dirty="0" err="1"/>
              <a:t>Nasse</a:t>
            </a:r>
            <a:r>
              <a:rPr lang="en-GB" sz="2400" dirty="0"/>
              <a:t> describes the sex-linked transmission of </a:t>
            </a:r>
            <a:r>
              <a:rPr lang="en-GB" sz="2400" dirty="0" smtClean="0"/>
              <a:t>haemophilia</a:t>
            </a:r>
            <a:endParaRPr lang="en-GB" sz="2400" dirty="0"/>
          </a:p>
        </p:txBody>
      </p:sp>
      <p:sp>
        <p:nvSpPr>
          <p:cNvPr id="3" name="Rectangle 2"/>
          <p:cNvSpPr/>
          <p:nvPr/>
        </p:nvSpPr>
        <p:spPr>
          <a:xfrm>
            <a:off x="535420" y="1040471"/>
            <a:ext cx="45647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2"/>
              </a:rPr>
              <a:t>http://</a:t>
            </a:r>
            <a:r>
              <a:rPr lang="en-GB" dirty="0" smtClean="0">
                <a:hlinkClick r:id="rId2"/>
              </a:rPr>
              <a:t>www.dorak.info/genetics/notes01.html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252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46509" y="338590"/>
            <a:ext cx="8340291" cy="886547"/>
          </a:xfrm>
        </p:spPr>
        <p:txBody>
          <a:bodyPr/>
          <a:lstStyle/>
          <a:p>
            <a:pPr algn="ctr"/>
            <a:r>
              <a:rPr lang="en-GB" sz="4200" dirty="0" smtClean="0"/>
              <a:t>Landmarks in the history of genetics</a:t>
            </a:r>
            <a:endParaRPr lang="en-GB" sz="4200" dirty="0"/>
          </a:p>
        </p:txBody>
      </p:sp>
      <p:sp>
        <p:nvSpPr>
          <p:cNvPr id="2" name="TextBox 1"/>
          <p:cNvSpPr txBox="1"/>
          <p:nvPr/>
        </p:nvSpPr>
        <p:spPr>
          <a:xfrm>
            <a:off x="298388" y="1426123"/>
            <a:ext cx="819591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2400" b="1" dirty="0" smtClean="0"/>
              <a:t>1822-1824</a:t>
            </a:r>
            <a:r>
              <a:rPr lang="en-GB" sz="2400" dirty="0" smtClean="0"/>
              <a:t> </a:t>
            </a:r>
            <a:r>
              <a:rPr lang="en-GB" sz="2400" dirty="0"/>
              <a:t>TA Knight, J Goss, and A Seton independently do studies in peas and observe the dominance, </a:t>
            </a:r>
            <a:r>
              <a:rPr lang="en-GB" sz="2400" dirty="0" err="1"/>
              <a:t>recessiveness</a:t>
            </a:r>
            <a:r>
              <a:rPr lang="en-GB" sz="2400" dirty="0"/>
              <a:t> and segregation in the first filial generation, but did not detect </a:t>
            </a:r>
            <a:r>
              <a:rPr lang="en-GB" sz="2400" dirty="0" smtClean="0"/>
              <a:t>regularities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400" b="1" dirty="0"/>
              <a:t>1831</a:t>
            </a:r>
            <a:r>
              <a:rPr lang="en-GB" sz="2400" dirty="0"/>
              <a:t> Robert Brown notes </a:t>
            </a:r>
            <a:r>
              <a:rPr lang="en-GB" sz="2400" b="1" dirty="0">
                <a:solidFill>
                  <a:srgbClr val="FF0000"/>
                </a:solidFill>
              </a:rPr>
              <a:t>nuclei</a:t>
            </a:r>
            <a:r>
              <a:rPr lang="en-GB" sz="2400" dirty="0"/>
              <a:t> within </a:t>
            </a:r>
            <a:r>
              <a:rPr lang="en-GB" sz="2400" dirty="0" smtClean="0"/>
              <a:t>cells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400" b="1" dirty="0"/>
              <a:t>1839</a:t>
            </a:r>
            <a:r>
              <a:rPr lang="en-GB" sz="2400" dirty="0"/>
              <a:t> MJ </a:t>
            </a:r>
            <a:r>
              <a:rPr lang="en-GB" sz="2400" dirty="0" err="1"/>
              <a:t>Schleiden</a:t>
            </a:r>
            <a:r>
              <a:rPr lang="en-GB" sz="2400" dirty="0"/>
              <a:t> &amp; T Schwann develop the cell theory [all animals and plants are made up of cells. Growth and reproduction are due to division of cells]</a:t>
            </a:r>
            <a:endParaRPr lang="en-GB" sz="2400" b="1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400" b="1" dirty="0"/>
              <a:t>1840</a:t>
            </a:r>
            <a:r>
              <a:rPr lang="en-GB" sz="2400" dirty="0"/>
              <a:t> Martin Barry expresses the belief that the spermatozoon enters the egg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400" b="1" dirty="0"/>
              <a:t>1859</a:t>
            </a:r>
            <a:r>
              <a:rPr lang="en-GB" sz="2400" dirty="0"/>
              <a:t> C Darwin publishes </a:t>
            </a:r>
            <a:r>
              <a:rPr lang="en-GB" sz="2400" i="1" dirty="0"/>
              <a:t>The Origin of </a:t>
            </a:r>
            <a:r>
              <a:rPr lang="en-GB" sz="2400" i="1" dirty="0" smtClean="0"/>
              <a:t>Species</a:t>
            </a:r>
            <a:endParaRPr lang="en-GB" sz="2400" i="1" dirty="0"/>
          </a:p>
        </p:txBody>
      </p:sp>
    </p:spTree>
    <p:extLst>
      <p:ext uri="{BB962C8B-B14F-4D97-AF65-F5344CB8AC3E}">
        <p14:creationId xmlns:p14="http://schemas.microsoft.com/office/powerpoint/2010/main" val="167793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46509" y="338590"/>
            <a:ext cx="8340291" cy="886547"/>
          </a:xfrm>
        </p:spPr>
        <p:txBody>
          <a:bodyPr/>
          <a:lstStyle/>
          <a:p>
            <a:pPr algn="ctr"/>
            <a:r>
              <a:rPr lang="en-GB" sz="4200" dirty="0" smtClean="0"/>
              <a:t>Landmarks in the history of genetics</a:t>
            </a:r>
            <a:endParaRPr lang="en-GB" sz="4200" dirty="0"/>
          </a:p>
        </p:txBody>
      </p:sp>
      <p:sp>
        <p:nvSpPr>
          <p:cNvPr id="2" name="TextBox 1"/>
          <p:cNvSpPr txBox="1"/>
          <p:nvPr/>
        </p:nvSpPr>
        <p:spPr>
          <a:xfrm>
            <a:off x="298388" y="1377998"/>
            <a:ext cx="819591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400" b="1" dirty="0" smtClean="0"/>
              <a:t>1865</a:t>
            </a:r>
            <a:r>
              <a:rPr lang="en-GB" sz="2400" dirty="0" smtClean="0"/>
              <a:t> </a:t>
            </a:r>
            <a:r>
              <a:rPr lang="en-GB" sz="2400" dirty="0"/>
              <a:t>Gregor Johann Mendel presents his </a:t>
            </a:r>
            <a:r>
              <a:rPr lang="en-GB" sz="2400" b="1" dirty="0" smtClean="0">
                <a:solidFill>
                  <a:srgbClr val="FF0000"/>
                </a:solidFill>
              </a:rPr>
              <a:t>principles </a:t>
            </a:r>
            <a:r>
              <a:rPr lang="en-GB" sz="2400" b="1" dirty="0">
                <a:solidFill>
                  <a:srgbClr val="FF0000"/>
                </a:solidFill>
              </a:rPr>
              <a:t>of heredity</a:t>
            </a:r>
            <a:r>
              <a:rPr lang="en-GB" sz="2400" dirty="0"/>
              <a:t> [particulate inheritance]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400" b="1" dirty="0"/>
              <a:t>1866</a:t>
            </a:r>
            <a:r>
              <a:rPr lang="en-GB" sz="2400" dirty="0"/>
              <a:t> EH </a:t>
            </a:r>
            <a:r>
              <a:rPr lang="en-GB" sz="2400" dirty="0" err="1"/>
              <a:t>Häckel</a:t>
            </a:r>
            <a:r>
              <a:rPr lang="en-GB" sz="2400" dirty="0"/>
              <a:t> hypothesizes that the nucleus of a cell transmits its hereditary </a:t>
            </a:r>
            <a:r>
              <a:rPr lang="en-GB" sz="2400" dirty="0" smtClean="0"/>
              <a:t>information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400" b="1" dirty="0"/>
              <a:t>1875</a:t>
            </a:r>
            <a:r>
              <a:rPr lang="en-GB" sz="2400" dirty="0"/>
              <a:t> F Galton demonstrates the usefulness of twin studies for elucidating the relative influence of nature (heredity) and nurture (environment) upon behavioural traits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400" b="1" dirty="0"/>
              <a:t>1876</a:t>
            </a:r>
            <a:r>
              <a:rPr lang="en-GB" sz="2400" dirty="0"/>
              <a:t> J Horner shows that colour-blindness is an inherited disease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400" b="1" dirty="0"/>
              <a:t>1877</a:t>
            </a:r>
            <a:r>
              <a:rPr lang="en-GB" sz="2400" dirty="0"/>
              <a:t> Fleming </a:t>
            </a:r>
            <a:r>
              <a:rPr lang="en-GB" sz="2400" b="1" dirty="0">
                <a:solidFill>
                  <a:srgbClr val="FF0000"/>
                </a:solidFill>
              </a:rPr>
              <a:t>visualized chromosomes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400" b="1" dirty="0"/>
              <a:t>1882</a:t>
            </a:r>
            <a:r>
              <a:rPr lang="en-GB" sz="2400" dirty="0"/>
              <a:t> August Weismann notes the distinction between somatic and germ </a:t>
            </a:r>
            <a:r>
              <a:rPr lang="en-GB" sz="2400" dirty="0" smtClean="0"/>
              <a:t>cells</a:t>
            </a:r>
            <a:endParaRPr lang="en-GB" sz="2400" dirty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GB" sz="24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5655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46509" y="338590"/>
            <a:ext cx="8340291" cy="886547"/>
          </a:xfrm>
        </p:spPr>
        <p:txBody>
          <a:bodyPr/>
          <a:lstStyle/>
          <a:p>
            <a:pPr algn="ctr"/>
            <a:r>
              <a:rPr lang="en-GB" sz="4200" dirty="0" smtClean="0"/>
              <a:t>Landmarks in the history of genetics</a:t>
            </a:r>
            <a:endParaRPr lang="en-GB" sz="4200" dirty="0"/>
          </a:p>
        </p:txBody>
      </p:sp>
      <p:sp>
        <p:nvSpPr>
          <p:cNvPr id="2" name="TextBox 1"/>
          <p:cNvSpPr txBox="1"/>
          <p:nvPr/>
        </p:nvSpPr>
        <p:spPr>
          <a:xfrm>
            <a:off x="298388" y="1329873"/>
            <a:ext cx="81959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400" b="1" dirty="0" smtClean="0"/>
              <a:t>1882</a:t>
            </a:r>
            <a:r>
              <a:rPr lang="en-GB" sz="2400" dirty="0" smtClean="0"/>
              <a:t> Chromosomes </a:t>
            </a:r>
            <a:r>
              <a:rPr lang="en-GB" sz="2400" dirty="0"/>
              <a:t>observed by Walther </a:t>
            </a:r>
            <a:r>
              <a:rPr lang="en-GB" sz="2400" dirty="0" err="1"/>
              <a:t>Flemming</a:t>
            </a:r>
            <a:r>
              <a:rPr lang="en-GB" sz="2400" dirty="0"/>
              <a:t> in the nuclei of dividing salamander cells. He uses the word mitosis</a:t>
            </a:r>
            <a:endParaRPr lang="en-GB" sz="2400" b="1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400" b="1" dirty="0" smtClean="0"/>
              <a:t>1887</a:t>
            </a:r>
            <a:r>
              <a:rPr lang="en-GB" sz="2400" dirty="0" smtClean="0"/>
              <a:t> </a:t>
            </a:r>
            <a:r>
              <a:rPr lang="en-GB" sz="2400" dirty="0"/>
              <a:t>A Weismann postulates the reduction of chromosome number in germ cells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400" b="1" dirty="0"/>
              <a:t>1888</a:t>
            </a:r>
            <a:r>
              <a:rPr lang="en-GB" sz="2400" dirty="0"/>
              <a:t> W </a:t>
            </a:r>
            <a:r>
              <a:rPr lang="en-GB" sz="2400" dirty="0" err="1"/>
              <a:t>Waldeyer</a:t>
            </a:r>
            <a:r>
              <a:rPr lang="en-GB" sz="2400" dirty="0"/>
              <a:t> coins the word </a:t>
            </a:r>
            <a:r>
              <a:rPr lang="en-GB" sz="2400" b="1" dirty="0">
                <a:solidFill>
                  <a:srgbClr val="FF0000"/>
                </a:solidFill>
              </a:rPr>
              <a:t>chromosome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400" b="1" dirty="0"/>
              <a:t>1889</a:t>
            </a:r>
            <a:r>
              <a:rPr lang="en-GB" sz="2400" dirty="0"/>
              <a:t> </a:t>
            </a:r>
            <a:r>
              <a:rPr lang="en-GB" sz="2400" dirty="0" smtClean="0"/>
              <a:t>J </a:t>
            </a:r>
            <a:r>
              <a:rPr lang="en-GB" sz="2400" dirty="0" err="1"/>
              <a:t>Miescher</a:t>
            </a:r>
            <a:r>
              <a:rPr lang="en-GB" sz="2400" dirty="0"/>
              <a:t> isolates DNA from salmon </a:t>
            </a:r>
            <a:r>
              <a:rPr lang="en-GB" sz="2400" dirty="0" smtClean="0"/>
              <a:t>sperm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400" b="1" dirty="0"/>
              <a:t>1902</a:t>
            </a:r>
            <a:r>
              <a:rPr lang="en-GB" sz="2400" dirty="0"/>
              <a:t> WS Sutton and T </a:t>
            </a:r>
            <a:r>
              <a:rPr lang="en-GB" sz="2400" dirty="0" err="1"/>
              <a:t>Boveri</a:t>
            </a:r>
            <a:r>
              <a:rPr lang="en-GB" sz="2400" dirty="0"/>
              <a:t> independently propose the chromosome theory of heredity [full set of chromosomes are needed for normal development; individual chromosomes carry different hereditary determinants; independent assortment of gene pairs occurs during meiosis] </a:t>
            </a:r>
            <a:endParaRPr lang="en-GB" sz="2400" b="1" dirty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21479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388" y="1377998"/>
            <a:ext cx="819591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400" b="1" dirty="0" smtClean="0"/>
              <a:t>1905</a:t>
            </a:r>
            <a:r>
              <a:rPr lang="en-GB" sz="2400" dirty="0" smtClean="0"/>
              <a:t> </a:t>
            </a:r>
            <a:r>
              <a:rPr lang="en-GB" sz="2400" dirty="0"/>
              <a:t>W Bateson gives the name </a:t>
            </a:r>
            <a:r>
              <a:rPr lang="en-GB" sz="2400" b="1" dirty="0">
                <a:solidFill>
                  <a:srgbClr val="FF0000"/>
                </a:solidFill>
              </a:rPr>
              <a:t>genetics</a:t>
            </a:r>
            <a:r>
              <a:rPr lang="en-GB" sz="2400" dirty="0"/>
              <a:t> (means 'to generate' in Greek) to this branch of science, and introduces the words allele (</a:t>
            </a:r>
            <a:r>
              <a:rPr lang="en-GB" sz="2400" dirty="0" err="1"/>
              <a:t>allelomorph</a:t>
            </a:r>
            <a:r>
              <a:rPr lang="en-GB" sz="2400" dirty="0"/>
              <a:t>), heterozygous (impure line) and homozygous (pure line</a:t>
            </a:r>
            <a:r>
              <a:rPr lang="en-GB" sz="2400" dirty="0" smtClean="0"/>
              <a:t>)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400" b="1" dirty="0" smtClean="0"/>
              <a:t>1925</a:t>
            </a:r>
            <a:r>
              <a:rPr lang="en-GB" sz="2400" dirty="0" smtClean="0"/>
              <a:t> </a:t>
            </a:r>
            <a:r>
              <a:rPr lang="en-GB" sz="2400" dirty="0"/>
              <a:t>CB Bridges proposes the balanced chromosome determination of sex theory [relationship between the autosomes and sex chromosomes]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400" b="1" dirty="0"/>
              <a:t>1927</a:t>
            </a:r>
            <a:r>
              <a:rPr lang="en-GB" sz="2400" dirty="0"/>
              <a:t> HJ Muller demonstrates that X-rays are mutagenic in Drosophila [receives the Nobel prize in 1946</a:t>
            </a:r>
            <a:r>
              <a:rPr lang="en-GB" sz="2400" dirty="0" smtClean="0"/>
              <a:t>]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400" b="1" dirty="0"/>
              <a:t>1941</a:t>
            </a:r>
            <a:r>
              <a:rPr lang="en-GB" sz="2400" dirty="0"/>
              <a:t> George Wells Beadle &amp; Edward </a:t>
            </a:r>
            <a:r>
              <a:rPr lang="en-GB" sz="2400" dirty="0" err="1"/>
              <a:t>Lawrie</a:t>
            </a:r>
            <a:r>
              <a:rPr lang="en-GB" sz="2400" dirty="0"/>
              <a:t> Tatum proposes the one gene - one enzyme (polypeptide) concept </a:t>
            </a:r>
          </a:p>
          <a:p>
            <a:r>
              <a:rPr lang="en-GB" sz="2400" dirty="0"/>
              <a:t>     [Tatum receives the Nobel prize in 1958]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GB" sz="24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GB" sz="24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46509" y="338590"/>
            <a:ext cx="8340291" cy="886547"/>
          </a:xfrm>
        </p:spPr>
        <p:txBody>
          <a:bodyPr/>
          <a:lstStyle/>
          <a:p>
            <a:pPr algn="ctr"/>
            <a:r>
              <a:rPr lang="en-GB" sz="4200" dirty="0" smtClean="0"/>
              <a:t>Landmarks in the history of genetics</a:t>
            </a:r>
            <a:endParaRPr lang="en-GB" sz="4200" dirty="0"/>
          </a:p>
        </p:txBody>
      </p:sp>
    </p:spTree>
    <p:extLst>
      <p:ext uri="{BB962C8B-B14F-4D97-AF65-F5344CB8AC3E}">
        <p14:creationId xmlns:p14="http://schemas.microsoft.com/office/powerpoint/2010/main" val="53315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388" y="1377998"/>
            <a:ext cx="819591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400" b="1" dirty="0" smtClean="0"/>
              <a:t>1944</a:t>
            </a:r>
            <a:r>
              <a:rPr lang="en-GB" sz="2400" dirty="0" smtClean="0"/>
              <a:t> </a:t>
            </a:r>
            <a:r>
              <a:rPr lang="en-GB" sz="2400" dirty="0"/>
              <a:t>Oswald Theodore Avery </a:t>
            </a:r>
            <a:r>
              <a:rPr lang="en-GB" sz="2400" i="1" dirty="0"/>
              <a:t>et al</a:t>
            </a:r>
            <a:r>
              <a:rPr lang="en-GB" sz="2400" dirty="0"/>
              <a:t> describe </a:t>
            </a:r>
            <a:r>
              <a:rPr lang="en-GB" sz="2400" b="1" dirty="0">
                <a:solidFill>
                  <a:srgbClr val="FF0000"/>
                </a:solidFill>
              </a:rPr>
              <a:t>the DNA as the hereditary material</a:t>
            </a:r>
            <a:r>
              <a:rPr lang="en-GB" sz="2400" dirty="0"/>
              <a:t> </a:t>
            </a:r>
            <a:r>
              <a:rPr lang="en-GB" sz="2400" dirty="0" smtClean="0"/>
              <a:t>[based on the Pneumococcus </a:t>
            </a:r>
            <a:r>
              <a:rPr lang="en-GB" sz="2400" dirty="0"/>
              <a:t>transformation </a:t>
            </a:r>
            <a:r>
              <a:rPr lang="en-GB" sz="2400" dirty="0" smtClean="0"/>
              <a:t>experiments of </a:t>
            </a:r>
            <a:r>
              <a:rPr lang="en-GB" sz="2400" dirty="0"/>
              <a:t>F </a:t>
            </a:r>
            <a:r>
              <a:rPr lang="en-GB" sz="2400" dirty="0" smtClean="0"/>
              <a:t>Griffith conducted in 1928]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400" b="1" dirty="0" smtClean="0"/>
              <a:t>1946</a:t>
            </a:r>
            <a:r>
              <a:rPr lang="en-GB" sz="2400" dirty="0" smtClean="0"/>
              <a:t> </a:t>
            </a:r>
            <a:r>
              <a:rPr lang="en-GB" sz="2400" dirty="0"/>
              <a:t>J Lederberg &amp; EL Tatum demonstrate genetic recombination (conjugation) in bacteria </a:t>
            </a:r>
            <a:r>
              <a:rPr lang="en-GB" sz="2400" dirty="0" smtClean="0"/>
              <a:t>[</a:t>
            </a:r>
            <a:r>
              <a:rPr lang="en-GB" sz="2400" dirty="0"/>
              <a:t>they receive the Nobel prize in 1958]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400" b="1" dirty="0" smtClean="0"/>
              <a:t>1950</a:t>
            </a:r>
            <a:r>
              <a:rPr lang="en-GB" sz="2400" dirty="0" smtClean="0"/>
              <a:t> </a:t>
            </a:r>
            <a:r>
              <a:rPr lang="en-GB" sz="2400" dirty="0"/>
              <a:t>E Chargaff </a:t>
            </a:r>
            <a:r>
              <a:rPr lang="en-GB" sz="2400" i="1" dirty="0"/>
              <a:t>et al</a:t>
            </a:r>
            <a:r>
              <a:rPr lang="en-GB" sz="2400" dirty="0"/>
              <a:t> demonstrate for DNA that the numbers of adenine and thymine groups are always equal, so are the numbers of guanine and cytosine groups; </a:t>
            </a:r>
            <a:endParaRPr lang="en-GB" sz="24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400" b="1" dirty="0" smtClean="0"/>
              <a:t>1950</a:t>
            </a:r>
            <a:r>
              <a:rPr lang="en-GB" sz="2400" dirty="0" smtClean="0"/>
              <a:t> B </a:t>
            </a:r>
            <a:r>
              <a:rPr lang="en-GB" sz="2400" dirty="0"/>
              <a:t>McClintock discovers the transposable elements in maize </a:t>
            </a:r>
            <a:r>
              <a:rPr lang="en-GB" sz="2400" dirty="0" smtClean="0"/>
              <a:t>[</a:t>
            </a:r>
            <a:r>
              <a:rPr lang="en-GB" sz="2400" dirty="0"/>
              <a:t>she receives the Nobel prize in 1983</a:t>
            </a:r>
            <a:r>
              <a:rPr lang="en-GB" sz="2400" dirty="0" smtClean="0"/>
              <a:t>]</a:t>
            </a:r>
            <a:endParaRPr lang="en-GB" sz="24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46509" y="338590"/>
            <a:ext cx="8340291" cy="886547"/>
          </a:xfrm>
        </p:spPr>
        <p:txBody>
          <a:bodyPr/>
          <a:lstStyle/>
          <a:p>
            <a:pPr algn="ctr"/>
            <a:r>
              <a:rPr lang="en-GB" sz="4200" dirty="0" smtClean="0"/>
              <a:t>Landmarks in the history of genetics</a:t>
            </a:r>
            <a:endParaRPr lang="en-GB" sz="4200" dirty="0"/>
          </a:p>
        </p:txBody>
      </p:sp>
    </p:spTree>
    <p:extLst>
      <p:ext uri="{BB962C8B-B14F-4D97-AF65-F5344CB8AC3E}">
        <p14:creationId xmlns:p14="http://schemas.microsoft.com/office/powerpoint/2010/main" val="26731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388" y="1377998"/>
            <a:ext cx="819591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400" b="1" dirty="0"/>
              <a:t>Early 1950s</a:t>
            </a:r>
            <a:r>
              <a:rPr lang="en-GB" sz="2400" dirty="0"/>
              <a:t> Rosalind Franklin and Maurice HF Wilkins at King's College, London show by X-ray crystallography that DNA exists as two strands wound together in a spiral or helical shape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400" b="1" dirty="0"/>
              <a:t>1952</a:t>
            </a:r>
            <a:r>
              <a:rPr lang="en-GB" sz="2400" dirty="0"/>
              <a:t> </a:t>
            </a:r>
            <a:r>
              <a:rPr lang="en-GB" sz="2400" dirty="0" smtClean="0"/>
              <a:t>AD </a:t>
            </a:r>
            <a:r>
              <a:rPr lang="en-GB" sz="2400" dirty="0"/>
              <a:t>Hershey &amp; M Chase demonstrate that the genetic material of bacteriophage T2 is DNA and the DNA enters the host but not the protein [AD Hershey receives the Nobel prize in 1969]; </a:t>
            </a:r>
            <a:endParaRPr lang="en-GB" sz="24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400" b="1" dirty="0" smtClean="0"/>
              <a:t>1953</a:t>
            </a:r>
            <a:r>
              <a:rPr lang="en-GB" sz="2400" dirty="0" smtClean="0"/>
              <a:t> </a:t>
            </a:r>
            <a:r>
              <a:rPr lang="en-GB" sz="2400" dirty="0"/>
              <a:t>James D </a:t>
            </a:r>
            <a:r>
              <a:rPr lang="en-GB" sz="2400" dirty="0" smtClean="0"/>
              <a:t>Watson </a:t>
            </a:r>
            <a:r>
              <a:rPr lang="en-GB" sz="2400" dirty="0"/>
              <a:t>&amp; Francis HC Crick describe the </a:t>
            </a:r>
            <a:r>
              <a:rPr lang="en-GB" sz="2400" b="1" dirty="0">
                <a:solidFill>
                  <a:srgbClr val="FF0000"/>
                </a:solidFill>
              </a:rPr>
              <a:t>DNA's</a:t>
            </a:r>
            <a:r>
              <a:rPr lang="en-GB" sz="2400" dirty="0">
                <a:solidFill>
                  <a:srgbClr val="FF0000"/>
                </a:solidFill>
              </a:rPr>
              <a:t> </a:t>
            </a:r>
            <a:r>
              <a:rPr lang="en-GB" sz="2400" b="1" dirty="0">
                <a:solidFill>
                  <a:srgbClr val="FF0000"/>
                </a:solidFill>
              </a:rPr>
              <a:t>double helix structure</a:t>
            </a:r>
            <a:r>
              <a:rPr lang="en-GB" sz="2400" dirty="0"/>
              <a:t> by inference </a:t>
            </a:r>
            <a:r>
              <a:rPr lang="en-GB" sz="2400" dirty="0" smtClean="0"/>
              <a:t>on </a:t>
            </a:r>
            <a:r>
              <a:rPr lang="en-GB" sz="2400" dirty="0"/>
              <a:t>the basis of Chargaff's chemical data (1950; numbers of A and T, and C and G are the same in DNA), and Wilkins and Franklin's already available X-ray diffraction </a:t>
            </a:r>
            <a:r>
              <a:rPr lang="en-GB" sz="2400" dirty="0" smtClean="0"/>
              <a:t>data</a:t>
            </a:r>
            <a:r>
              <a:rPr lang="en-GB" sz="2400" dirty="0"/>
              <a:t> </a:t>
            </a:r>
            <a:r>
              <a:rPr lang="en-GB" sz="2400" dirty="0" smtClean="0"/>
              <a:t>[Nobel </a:t>
            </a:r>
            <a:r>
              <a:rPr lang="en-GB" sz="2400" dirty="0"/>
              <a:t>prize in 1962</a:t>
            </a:r>
            <a:r>
              <a:rPr lang="en-GB" sz="2400" dirty="0" smtClean="0"/>
              <a:t>]</a:t>
            </a:r>
            <a:endParaRPr lang="en-GB" sz="2400" dirty="0">
              <a:effectLst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46509" y="338590"/>
            <a:ext cx="8340291" cy="886547"/>
          </a:xfrm>
        </p:spPr>
        <p:txBody>
          <a:bodyPr/>
          <a:lstStyle/>
          <a:p>
            <a:pPr algn="ctr"/>
            <a:r>
              <a:rPr lang="en-GB" sz="4200" dirty="0" smtClean="0"/>
              <a:t>Landmarks in the history of genetics</a:t>
            </a:r>
            <a:endParaRPr lang="en-GB" sz="4200" dirty="0"/>
          </a:p>
        </p:txBody>
      </p:sp>
    </p:spTree>
    <p:extLst>
      <p:ext uri="{BB962C8B-B14F-4D97-AF65-F5344CB8AC3E}">
        <p14:creationId xmlns:p14="http://schemas.microsoft.com/office/powerpoint/2010/main" val="64243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388" y="1377998"/>
            <a:ext cx="81959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400" b="1" dirty="0"/>
              <a:t>1957</a:t>
            </a:r>
            <a:r>
              <a:rPr lang="en-GB" sz="2400" dirty="0"/>
              <a:t> </a:t>
            </a:r>
            <a:r>
              <a:rPr lang="en-GB" sz="2400" dirty="0" smtClean="0"/>
              <a:t>H </a:t>
            </a:r>
            <a:r>
              <a:rPr lang="en-GB" sz="2400" dirty="0"/>
              <a:t>Frankel-</a:t>
            </a:r>
            <a:r>
              <a:rPr lang="en-GB" sz="2400" dirty="0" err="1"/>
              <a:t>Conrat</a:t>
            </a:r>
            <a:r>
              <a:rPr lang="en-GB" sz="2400" dirty="0"/>
              <a:t>, A </a:t>
            </a:r>
            <a:r>
              <a:rPr lang="en-GB" sz="2400" dirty="0" err="1"/>
              <a:t>Gierer</a:t>
            </a:r>
            <a:r>
              <a:rPr lang="en-GB" sz="2400" dirty="0"/>
              <a:t> and G Schramm independently demonstrate that the genetic information of tobacco mosaic virus is stored in </a:t>
            </a:r>
            <a:r>
              <a:rPr lang="en-GB" sz="2400" dirty="0" smtClean="0"/>
              <a:t>RNA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400" b="1" dirty="0" smtClean="0"/>
              <a:t>1959</a:t>
            </a:r>
            <a:r>
              <a:rPr lang="en-GB" sz="2400" dirty="0" smtClean="0"/>
              <a:t> </a:t>
            </a:r>
            <a:r>
              <a:rPr lang="en-GB" sz="2400" dirty="0"/>
              <a:t>J </a:t>
            </a:r>
            <a:r>
              <a:rPr lang="en-GB" sz="2400" dirty="0" err="1"/>
              <a:t>Lejeune</a:t>
            </a:r>
            <a:r>
              <a:rPr lang="en-GB" sz="2400" dirty="0"/>
              <a:t> </a:t>
            </a:r>
            <a:r>
              <a:rPr lang="en-GB" sz="2400" i="1" dirty="0"/>
              <a:t>et al</a:t>
            </a:r>
            <a:r>
              <a:rPr lang="en-GB" sz="2400" dirty="0"/>
              <a:t> show that Down's syndrome is a chromosomal </a:t>
            </a:r>
            <a:r>
              <a:rPr lang="en-GB" sz="2400" dirty="0" smtClean="0"/>
              <a:t>abnormality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400" b="1" dirty="0" smtClean="0"/>
              <a:t>1960</a:t>
            </a:r>
            <a:r>
              <a:rPr lang="en-GB" sz="2400" dirty="0" smtClean="0"/>
              <a:t> </a:t>
            </a:r>
            <a:r>
              <a:rPr lang="en-GB" sz="2400" dirty="0"/>
              <a:t>Riis &amp; Fuchs performs the first prenatal sex </a:t>
            </a:r>
            <a:r>
              <a:rPr lang="en-GB" sz="2400" dirty="0" smtClean="0"/>
              <a:t>determination</a:t>
            </a:r>
            <a:endParaRPr lang="en-GB" sz="24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400" b="1" dirty="0"/>
              <a:t>1961</a:t>
            </a:r>
            <a:r>
              <a:rPr lang="en-GB" sz="2400" dirty="0"/>
              <a:t> MF Lyon and LB Russell independently show that one of the X chromosomes is inactivated in females; </a:t>
            </a:r>
            <a:endParaRPr lang="en-GB" sz="24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400" b="1" dirty="0" smtClean="0"/>
              <a:t>1961</a:t>
            </a:r>
            <a:r>
              <a:rPr lang="en-GB" sz="2400" dirty="0" smtClean="0"/>
              <a:t> SB </a:t>
            </a:r>
            <a:r>
              <a:rPr lang="en-GB" sz="2400" dirty="0"/>
              <a:t>Weiss &amp; T </a:t>
            </a:r>
            <a:r>
              <a:rPr lang="en-GB" sz="2400" dirty="0" err="1"/>
              <a:t>Nakamoto</a:t>
            </a:r>
            <a:r>
              <a:rPr lang="en-GB" sz="2400" dirty="0"/>
              <a:t> isolate RNA </a:t>
            </a:r>
            <a:r>
              <a:rPr lang="en-GB" sz="2400" dirty="0" smtClean="0"/>
              <a:t>polymerase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400" b="1" dirty="0"/>
              <a:t>1961</a:t>
            </a:r>
            <a:r>
              <a:rPr lang="en-GB" sz="2400" dirty="0"/>
              <a:t> MW Nirenberg starts experiments to unveil </a:t>
            </a:r>
            <a:r>
              <a:rPr lang="en-GB" sz="2400" b="1" dirty="0">
                <a:solidFill>
                  <a:srgbClr val="FF0000"/>
                </a:solidFill>
              </a:rPr>
              <a:t>the genetic code</a:t>
            </a:r>
            <a:r>
              <a:rPr lang="en-GB" sz="2400" dirty="0"/>
              <a:t> [gets the Nobel prize in 1968 together with Khorana</a:t>
            </a:r>
            <a:r>
              <a:rPr lang="en-GB" sz="2400" dirty="0" smtClean="0"/>
              <a:t>]</a:t>
            </a:r>
            <a:endParaRPr lang="en-GB" sz="24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46509" y="338590"/>
            <a:ext cx="8340291" cy="886547"/>
          </a:xfrm>
        </p:spPr>
        <p:txBody>
          <a:bodyPr/>
          <a:lstStyle/>
          <a:p>
            <a:pPr algn="ctr"/>
            <a:r>
              <a:rPr lang="en-GB" sz="4200" dirty="0" smtClean="0"/>
              <a:t>Landmarks in the history of genetics</a:t>
            </a:r>
            <a:endParaRPr lang="en-GB" sz="4200" dirty="0"/>
          </a:p>
        </p:txBody>
      </p:sp>
    </p:spTree>
    <p:extLst>
      <p:ext uri="{BB962C8B-B14F-4D97-AF65-F5344CB8AC3E}">
        <p14:creationId xmlns:p14="http://schemas.microsoft.com/office/powerpoint/2010/main" val="28065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388" y="1377998"/>
            <a:ext cx="819591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400" b="1" dirty="0" smtClean="0"/>
              <a:t>1961</a:t>
            </a:r>
            <a:r>
              <a:rPr lang="en-GB" sz="2400" dirty="0" smtClean="0"/>
              <a:t> F </a:t>
            </a:r>
            <a:r>
              <a:rPr lang="en-GB" sz="2400" dirty="0"/>
              <a:t>Jacob &amp; J Monod publish </a:t>
            </a:r>
            <a:r>
              <a:rPr lang="en-GB" sz="2400" i="1" dirty="0"/>
              <a:t>Genetic Regulatory Mechanisms in the Synthesis of Proteins</a:t>
            </a:r>
            <a:r>
              <a:rPr lang="en-GB" sz="2400" dirty="0"/>
              <a:t> in which they propose the operon model for regulating gene expression in bacteria [they receive the Nobel prize in 1965]. </a:t>
            </a:r>
            <a:endParaRPr lang="en-GB" sz="24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400" b="1" dirty="0" smtClean="0"/>
              <a:t>1965</a:t>
            </a:r>
            <a:r>
              <a:rPr lang="en-GB" sz="2400" dirty="0" smtClean="0"/>
              <a:t> </a:t>
            </a:r>
            <a:r>
              <a:rPr lang="en-GB" sz="2400" dirty="0"/>
              <a:t>S Brenner </a:t>
            </a:r>
            <a:r>
              <a:rPr lang="en-GB" sz="2400" i="1" dirty="0"/>
              <a:t>et al</a:t>
            </a:r>
            <a:r>
              <a:rPr lang="en-GB" sz="2400" dirty="0"/>
              <a:t> discovers the stop codons; </a:t>
            </a:r>
            <a:endParaRPr lang="en-GB" sz="24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400" b="1" dirty="0" smtClean="0"/>
              <a:t>1965</a:t>
            </a:r>
            <a:r>
              <a:rPr lang="en-GB" sz="2400" dirty="0" smtClean="0"/>
              <a:t> RW </a:t>
            </a:r>
            <a:r>
              <a:rPr lang="en-GB" sz="2400" dirty="0"/>
              <a:t>Holley works out the first complete nucleotide sequence of a </a:t>
            </a:r>
            <a:r>
              <a:rPr lang="en-GB" sz="2400" dirty="0" err="1"/>
              <a:t>tRNA</a:t>
            </a:r>
            <a:r>
              <a:rPr lang="en-GB" sz="2400" dirty="0"/>
              <a:t> (yeast alanine </a:t>
            </a:r>
            <a:r>
              <a:rPr lang="en-GB" sz="2400" dirty="0" err="1"/>
              <a:t>tRNA</a:t>
            </a:r>
            <a:r>
              <a:rPr lang="en-GB" sz="2400" dirty="0"/>
              <a:t>) [receives the Nobel prize in 1968 together with Nirenberg and Khorana] </a:t>
            </a:r>
            <a:endParaRPr lang="en-GB" sz="24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400" b="1" dirty="0"/>
              <a:t>1974</a:t>
            </a:r>
            <a:r>
              <a:rPr lang="en-GB" sz="2400" dirty="0"/>
              <a:t> RD Kornberg describes the chromatin structure (</a:t>
            </a:r>
            <a:r>
              <a:rPr lang="en-GB" sz="2400" b="1" dirty="0">
                <a:solidFill>
                  <a:srgbClr val="FF0000"/>
                </a:solidFill>
              </a:rPr>
              <a:t>nucleosomes</a:t>
            </a:r>
            <a:r>
              <a:rPr lang="en-GB" sz="2400" dirty="0" smtClean="0"/>
              <a:t>). Simultaneously with Don and Ada </a:t>
            </a:r>
            <a:r>
              <a:rPr lang="en-GB" sz="2400" dirty="0" err="1" smtClean="0"/>
              <a:t>Olins</a:t>
            </a:r>
            <a:endParaRPr lang="en-GB" sz="24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400" b="1" dirty="0"/>
              <a:t>1975</a:t>
            </a:r>
            <a:r>
              <a:rPr lang="en-GB" sz="2400" dirty="0"/>
              <a:t> F Sanger &amp; AR Coulson develop </a:t>
            </a:r>
            <a:r>
              <a:rPr lang="en-GB" sz="2400" dirty="0" smtClean="0"/>
              <a:t>a </a:t>
            </a:r>
            <a:r>
              <a:rPr lang="en-GB" sz="2400" b="1" dirty="0" smtClean="0">
                <a:solidFill>
                  <a:srgbClr val="FF0000"/>
                </a:solidFill>
              </a:rPr>
              <a:t>DNA </a:t>
            </a:r>
            <a:r>
              <a:rPr lang="en-GB" sz="2400" b="1" dirty="0">
                <a:solidFill>
                  <a:srgbClr val="FF0000"/>
                </a:solidFill>
              </a:rPr>
              <a:t>sequencing </a:t>
            </a:r>
            <a:r>
              <a:rPr lang="en-GB" sz="2400" dirty="0" smtClean="0"/>
              <a:t>method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400" b="1" dirty="0"/>
              <a:t>1977</a:t>
            </a:r>
            <a:r>
              <a:rPr lang="en-GB" sz="2400" dirty="0"/>
              <a:t> W Gilbert induces bacteria to synthesize </a:t>
            </a:r>
            <a:endParaRPr lang="en-GB" sz="2400" dirty="0" smtClean="0"/>
          </a:p>
          <a:p>
            <a:r>
              <a:rPr lang="en-GB" sz="2400" dirty="0"/>
              <a:t> </a:t>
            </a:r>
            <a:r>
              <a:rPr lang="en-GB" sz="2400" dirty="0" smtClean="0"/>
              <a:t>    insulin </a:t>
            </a:r>
            <a:r>
              <a:rPr lang="en-GB" sz="2400" dirty="0"/>
              <a:t>and interferon;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GB" sz="2400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46509" y="338590"/>
            <a:ext cx="8340291" cy="886547"/>
          </a:xfrm>
        </p:spPr>
        <p:txBody>
          <a:bodyPr/>
          <a:lstStyle/>
          <a:p>
            <a:pPr algn="ctr"/>
            <a:r>
              <a:rPr lang="en-GB" sz="4200" dirty="0" smtClean="0"/>
              <a:t>Landmarks in the history of genetics</a:t>
            </a:r>
            <a:endParaRPr lang="en-GB" sz="4200" dirty="0"/>
          </a:p>
        </p:txBody>
      </p:sp>
    </p:spTree>
    <p:extLst>
      <p:ext uri="{BB962C8B-B14F-4D97-AF65-F5344CB8AC3E}">
        <p14:creationId xmlns:p14="http://schemas.microsoft.com/office/powerpoint/2010/main" val="163486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338590"/>
            <a:ext cx="8229600" cy="886547"/>
          </a:xfrm>
        </p:spPr>
        <p:txBody>
          <a:bodyPr/>
          <a:lstStyle/>
          <a:p>
            <a:pPr algn="ctr"/>
            <a:r>
              <a:rPr lang="en-GB" sz="4200" dirty="0" smtClean="0"/>
              <a:t>Module structure</a:t>
            </a:r>
            <a:endParaRPr lang="en-GB" sz="4200" dirty="0"/>
          </a:p>
        </p:txBody>
      </p:sp>
      <p:sp>
        <p:nvSpPr>
          <p:cNvPr id="2" name="Rectangle 1"/>
          <p:cNvSpPr/>
          <p:nvPr/>
        </p:nvSpPr>
        <p:spPr>
          <a:xfrm>
            <a:off x="673768" y="1599968"/>
            <a:ext cx="777721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smtClean="0"/>
              <a:t>Lectures and practicals during the Autumn term</a:t>
            </a:r>
          </a:p>
          <a:p>
            <a:endParaRPr lang="en-GB" sz="2000" b="1" dirty="0" smtClean="0"/>
          </a:p>
          <a:p>
            <a:r>
              <a:rPr lang="en-GB" sz="2000" b="1" dirty="0" smtClean="0"/>
              <a:t>Practicals: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GB" sz="2000" dirty="0"/>
              <a:t>Wet </a:t>
            </a:r>
            <a:r>
              <a:rPr lang="en-GB" sz="2000" dirty="0" smtClean="0"/>
              <a:t>lab: </a:t>
            </a:r>
            <a:r>
              <a:rPr lang="en-GB" sz="2000" dirty="0"/>
              <a:t>chromatin extraction and preparation for </a:t>
            </a:r>
            <a:r>
              <a:rPr lang="en-GB" sz="2000" dirty="0" smtClean="0"/>
              <a:t>sequencing (PVW</a:t>
            </a:r>
            <a:r>
              <a:rPr lang="en-GB" sz="2000" dirty="0"/>
              <a:t>)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GB" sz="2000" dirty="0"/>
              <a:t>IT Lab practical: Part 1 – </a:t>
            </a:r>
            <a:r>
              <a:rPr lang="en-GB" sz="2000" dirty="0" smtClean="0"/>
              <a:t>Next Generation Sequencing analysis 1 (VT</a:t>
            </a:r>
            <a:r>
              <a:rPr lang="en-GB" sz="2000" dirty="0"/>
              <a:t>)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GB" sz="2000" dirty="0"/>
              <a:t>IT Lab practical: Part 2 – Next Generation Sequencing analysis 2</a:t>
            </a:r>
            <a:r>
              <a:rPr lang="en-GB" sz="2000" dirty="0" smtClean="0"/>
              <a:t> (VT</a:t>
            </a:r>
            <a:r>
              <a:rPr lang="en-GB" sz="2000" dirty="0"/>
              <a:t>)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endParaRPr lang="en-GB" sz="2000" dirty="0"/>
          </a:p>
          <a:p>
            <a:r>
              <a:rPr lang="en-GB" sz="2000" dirty="0" smtClean="0"/>
              <a:t>Coursework </a:t>
            </a:r>
            <a:r>
              <a:rPr lang="en-GB" sz="2000" dirty="0"/>
              <a:t>based on </a:t>
            </a:r>
            <a:r>
              <a:rPr lang="en-GB" sz="2000" dirty="0" smtClean="0"/>
              <a:t>practicals &amp; general questions (50% of total mark):</a:t>
            </a:r>
            <a:endParaRPr lang="en-GB" sz="2000" dirty="0"/>
          </a:p>
          <a:p>
            <a:r>
              <a:rPr lang="en-GB" sz="2000" b="1" dirty="0"/>
              <a:t>Deadline: 10 am Friday Week 11 (</a:t>
            </a:r>
            <a:r>
              <a:rPr lang="en-GB" sz="2000" b="1" dirty="0" smtClean="0"/>
              <a:t>13th </a:t>
            </a:r>
            <a:r>
              <a:rPr lang="en-GB" sz="2000" b="1" dirty="0"/>
              <a:t>December </a:t>
            </a:r>
            <a:r>
              <a:rPr lang="en-GB" sz="2000" b="1" dirty="0" smtClean="0"/>
              <a:t>2019)</a:t>
            </a:r>
          </a:p>
          <a:p>
            <a:endParaRPr lang="en-GB" sz="2000" b="1" dirty="0"/>
          </a:p>
          <a:p>
            <a:r>
              <a:rPr lang="en-GB" sz="2000" dirty="0" smtClean="0"/>
              <a:t>Revision lecture in the spring term</a:t>
            </a:r>
          </a:p>
          <a:p>
            <a:r>
              <a:rPr lang="en-GB" sz="2000" b="1" dirty="0" smtClean="0"/>
              <a:t>Exam at the end of the Spring term (50% of total mark)</a:t>
            </a:r>
          </a:p>
        </p:txBody>
      </p:sp>
    </p:spTree>
    <p:extLst>
      <p:ext uri="{BB962C8B-B14F-4D97-AF65-F5344CB8AC3E}">
        <p14:creationId xmlns:p14="http://schemas.microsoft.com/office/powerpoint/2010/main" val="66677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388" y="1377998"/>
            <a:ext cx="819591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400" b="1" dirty="0" smtClean="0"/>
              <a:t>1978</a:t>
            </a:r>
            <a:r>
              <a:rPr lang="en-GB" sz="2400" dirty="0" smtClean="0"/>
              <a:t> </a:t>
            </a:r>
            <a:r>
              <a:rPr lang="en-GB" sz="2400" dirty="0"/>
              <a:t>W Gilbert coins the terms intron and </a:t>
            </a:r>
            <a:r>
              <a:rPr lang="en-GB" sz="2400" dirty="0" smtClean="0"/>
              <a:t>exon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400" b="1" dirty="0" smtClean="0"/>
              <a:t>1980</a:t>
            </a:r>
            <a:r>
              <a:rPr lang="en-GB" sz="2400" dirty="0" smtClean="0"/>
              <a:t> Sanger </a:t>
            </a:r>
            <a:r>
              <a:rPr lang="en-GB" sz="2400" dirty="0"/>
              <a:t>&amp; Gilbert receive the Nobel prize in 1980, second for Sanger</a:t>
            </a:r>
            <a:endParaRPr lang="en-GB" sz="24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400" b="1" dirty="0" smtClean="0"/>
              <a:t>1986</a:t>
            </a:r>
            <a:r>
              <a:rPr lang="en-GB" sz="2400" dirty="0" smtClean="0"/>
              <a:t> </a:t>
            </a:r>
            <a:r>
              <a:rPr lang="en-GB" sz="2400" dirty="0"/>
              <a:t>RK Saiki, KB Mullis and five colleagues describe the polymerase chain reaction </a:t>
            </a:r>
            <a:r>
              <a:rPr lang="en-GB" sz="2400" dirty="0" smtClean="0"/>
              <a:t>[Nobel </a:t>
            </a:r>
            <a:r>
              <a:rPr lang="en-GB" sz="2400" dirty="0"/>
              <a:t>prize in 1993</a:t>
            </a:r>
            <a:r>
              <a:rPr lang="en-GB" sz="2400" dirty="0" smtClean="0"/>
              <a:t>]</a:t>
            </a:r>
          </a:p>
          <a:p>
            <a:endParaRPr lang="en-GB" sz="2400" dirty="0" smtClean="0"/>
          </a:p>
          <a:p>
            <a:r>
              <a:rPr lang="en-GB" sz="2400" b="1" u="sng" dirty="0" smtClean="0">
                <a:solidFill>
                  <a:srgbClr val="FF0000"/>
                </a:solidFill>
                <a:sym typeface="Wingdings" panose="05000000000000000000" pitchFamily="2" charset="2"/>
              </a:rPr>
              <a:t>Genomics era starts:</a:t>
            </a:r>
            <a:endParaRPr lang="en-GB" sz="2400" b="1" u="sng" dirty="0" smtClean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400" b="1" dirty="0"/>
              <a:t>1997</a:t>
            </a:r>
            <a:r>
              <a:rPr lang="en-GB" sz="2400" dirty="0"/>
              <a:t> Complete </a:t>
            </a:r>
            <a:r>
              <a:rPr lang="en-GB" sz="2400" dirty="0" err="1"/>
              <a:t>Saccharomycetes</a:t>
            </a:r>
            <a:r>
              <a:rPr lang="en-GB" sz="2400" dirty="0"/>
              <a:t> </a:t>
            </a:r>
            <a:r>
              <a:rPr lang="en-GB" sz="2400" dirty="0" err="1"/>
              <a:t>cerevisiae</a:t>
            </a:r>
            <a:r>
              <a:rPr lang="en-GB" sz="2400" dirty="0"/>
              <a:t> genome is sequenced; complete E.coli genome is </a:t>
            </a:r>
            <a:r>
              <a:rPr lang="en-GB" sz="2400" dirty="0" smtClean="0"/>
              <a:t>sequenced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400" b="1" dirty="0"/>
              <a:t>1998</a:t>
            </a:r>
            <a:r>
              <a:rPr lang="en-GB" sz="2400" dirty="0"/>
              <a:t> </a:t>
            </a:r>
            <a:r>
              <a:rPr lang="en-GB" sz="2400" dirty="0" err="1"/>
              <a:t>Caenorhabditis</a:t>
            </a:r>
            <a:r>
              <a:rPr lang="en-GB" sz="2400" dirty="0"/>
              <a:t> </a:t>
            </a:r>
            <a:r>
              <a:rPr lang="en-GB" sz="2400" dirty="0" err="1"/>
              <a:t>elegans</a:t>
            </a:r>
            <a:r>
              <a:rPr lang="en-GB" sz="2400" dirty="0"/>
              <a:t> becomes the first animal whose genome is totally sequenced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400" b="1" dirty="0"/>
              <a:t>1999</a:t>
            </a:r>
            <a:r>
              <a:rPr lang="en-GB" sz="2400" dirty="0"/>
              <a:t> Human chromosome 22 </a:t>
            </a:r>
            <a:r>
              <a:rPr lang="en-GB" sz="2400" dirty="0" smtClean="0"/>
              <a:t>sequenced</a:t>
            </a:r>
            <a:endParaRPr lang="en-GB" sz="24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400" b="1" dirty="0"/>
              <a:t>2003</a:t>
            </a:r>
            <a:r>
              <a:rPr lang="en-GB" sz="2400" dirty="0"/>
              <a:t> </a:t>
            </a:r>
            <a:r>
              <a:rPr lang="en-GB" sz="2400" dirty="0" smtClean="0"/>
              <a:t>Complete human genome sequenced</a:t>
            </a:r>
            <a:endParaRPr lang="en-GB" sz="2400" dirty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GB" sz="2400" dirty="0"/>
          </a:p>
          <a:p>
            <a:endParaRPr lang="en-GB" sz="24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46509" y="338590"/>
            <a:ext cx="8340291" cy="886547"/>
          </a:xfrm>
        </p:spPr>
        <p:txBody>
          <a:bodyPr/>
          <a:lstStyle/>
          <a:p>
            <a:pPr algn="ctr"/>
            <a:r>
              <a:rPr lang="en-GB" sz="4200" dirty="0" smtClean="0"/>
              <a:t>Landmarks in the history of genetics</a:t>
            </a:r>
            <a:endParaRPr lang="en-GB" sz="4200" dirty="0"/>
          </a:p>
        </p:txBody>
      </p:sp>
    </p:spTree>
    <p:extLst>
      <p:ext uri="{BB962C8B-B14F-4D97-AF65-F5344CB8AC3E}">
        <p14:creationId xmlns:p14="http://schemas.microsoft.com/office/powerpoint/2010/main" val="243228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338590"/>
            <a:ext cx="8229600" cy="886547"/>
          </a:xfrm>
        </p:spPr>
        <p:txBody>
          <a:bodyPr/>
          <a:lstStyle/>
          <a:p>
            <a:pPr algn="ctr"/>
            <a:r>
              <a:rPr lang="en-GB" sz="4200" dirty="0" smtClean="0"/>
              <a:t>Genome Science… </a:t>
            </a:r>
            <a:br>
              <a:rPr lang="en-GB" sz="4200" dirty="0" smtClean="0"/>
            </a:br>
            <a:r>
              <a:rPr lang="en-GB" sz="4200" dirty="0" smtClean="0"/>
              <a:t>So what is the genome?</a:t>
            </a:r>
            <a:endParaRPr lang="en-GB" sz="4200" dirty="0"/>
          </a:p>
        </p:txBody>
      </p:sp>
      <p:sp>
        <p:nvSpPr>
          <p:cNvPr id="3" name="Rectangle 2"/>
          <p:cNvSpPr/>
          <p:nvPr/>
        </p:nvSpPr>
        <p:spPr>
          <a:xfrm>
            <a:off x="385010" y="2085563"/>
            <a:ext cx="838360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GB" sz="2800" i="1" dirty="0" smtClean="0"/>
              <a:t>Genome</a:t>
            </a:r>
            <a:r>
              <a:rPr lang="en-GB" sz="2800" dirty="0" smtClean="0"/>
              <a:t> is the complete </a:t>
            </a:r>
            <a:r>
              <a:rPr lang="en-GB" sz="2800" dirty="0"/>
              <a:t>set of </a:t>
            </a:r>
            <a:r>
              <a:rPr lang="en-GB" sz="2800" i="1" dirty="0" smtClean="0"/>
              <a:t>genetic </a:t>
            </a:r>
            <a:r>
              <a:rPr lang="en-GB" sz="2800" i="1" dirty="0"/>
              <a:t>material</a:t>
            </a:r>
            <a:r>
              <a:rPr lang="en-GB" sz="2800" dirty="0"/>
              <a:t> present in a </a:t>
            </a:r>
            <a:r>
              <a:rPr lang="en-GB" sz="2800" dirty="0" smtClean="0"/>
              <a:t>given cell </a:t>
            </a:r>
            <a:r>
              <a:rPr lang="en-GB" sz="2800" dirty="0"/>
              <a:t>or </a:t>
            </a:r>
            <a:r>
              <a:rPr lang="en-GB" sz="2800" dirty="0" smtClean="0"/>
              <a:t>organism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GB" sz="2800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GB" sz="2800" dirty="0" smtClean="0"/>
              <a:t>The </a:t>
            </a:r>
            <a:r>
              <a:rPr lang="en-GB" sz="2800" dirty="0"/>
              <a:t>term </a:t>
            </a:r>
            <a:r>
              <a:rPr lang="en-GB" sz="2800" i="1" dirty="0"/>
              <a:t>genome</a:t>
            </a:r>
            <a:r>
              <a:rPr lang="en-GB" sz="2800" dirty="0"/>
              <a:t> was created in 1920 by </a:t>
            </a:r>
            <a:r>
              <a:rPr lang="en-GB" sz="2800" dirty="0" smtClean="0"/>
              <a:t>Hans Winkler. It is </a:t>
            </a:r>
            <a:r>
              <a:rPr lang="en-GB" sz="2800" dirty="0"/>
              <a:t>a blend of </a:t>
            </a:r>
            <a:r>
              <a:rPr lang="en-GB" sz="2800" dirty="0" smtClean="0"/>
              <a:t>words </a:t>
            </a:r>
            <a:r>
              <a:rPr lang="en-GB" sz="2800" i="1" dirty="0" smtClean="0"/>
              <a:t>gene</a:t>
            </a:r>
            <a:r>
              <a:rPr lang="en-GB" sz="2800" dirty="0" smtClean="0"/>
              <a:t> and </a:t>
            </a:r>
            <a:r>
              <a:rPr lang="en-GB" sz="2800" i="1" dirty="0" smtClean="0"/>
              <a:t>chromosome</a:t>
            </a:r>
            <a:endParaRPr lang="en-GB" sz="2800" dirty="0"/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GB" sz="2800" dirty="0" smtClean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GB" sz="2800" dirty="0" smtClean="0"/>
              <a:t>Genomes consist </a:t>
            </a:r>
            <a:r>
              <a:rPr lang="en-GB" sz="2800" dirty="0"/>
              <a:t>of genes, </a:t>
            </a:r>
            <a:r>
              <a:rPr lang="en-GB" sz="2800" dirty="0" smtClean="0"/>
              <a:t>but not </a:t>
            </a:r>
            <a:r>
              <a:rPr lang="en-GB" sz="2800" dirty="0"/>
              <a:t>only </a:t>
            </a:r>
            <a:r>
              <a:rPr lang="en-GB" sz="2800" dirty="0" smtClean="0"/>
              <a:t>genes</a:t>
            </a:r>
          </a:p>
        </p:txBody>
      </p:sp>
    </p:spTree>
    <p:extLst>
      <p:ext uri="{BB962C8B-B14F-4D97-AF65-F5344CB8AC3E}">
        <p14:creationId xmlns:p14="http://schemas.microsoft.com/office/powerpoint/2010/main" val="155251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ytimg.com/vi/0Elo-zX1k8M/hq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381" y="1126163"/>
            <a:ext cx="6339838" cy="475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338590"/>
            <a:ext cx="8229600" cy="886547"/>
          </a:xfrm>
        </p:spPr>
        <p:txBody>
          <a:bodyPr/>
          <a:lstStyle/>
          <a:p>
            <a:pPr algn="ctr"/>
            <a:r>
              <a:rPr lang="en-GB" sz="4200" dirty="0" smtClean="0"/>
              <a:t>The human genome is made of DNA</a:t>
            </a:r>
            <a:endParaRPr lang="en-GB" sz="42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17100" y="5573133"/>
            <a:ext cx="8229600" cy="88654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 baseline="0">
                <a:solidFill>
                  <a:schemeClr val="accent5"/>
                </a:solidFill>
                <a:latin typeface="Times"/>
                <a:ea typeface="+mj-ea"/>
                <a:cs typeface="Times"/>
              </a:defRPr>
            </a:lvl1pPr>
          </a:lstStyle>
          <a:p>
            <a:pPr algn="ctr"/>
            <a:r>
              <a:rPr lang="en-GB" sz="4200" dirty="0" smtClean="0"/>
              <a:t>…but some viruses have only RNA</a:t>
            </a:r>
            <a:endParaRPr lang="en-GB" sz="4200" dirty="0"/>
          </a:p>
        </p:txBody>
      </p:sp>
    </p:spTree>
    <p:extLst>
      <p:ext uri="{BB962C8B-B14F-4D97-AF65-F5344CB8AC3E}">
        <p14:creationId xmlns:p14="http://schemas.microsoft.com/office/powerpoint/2010/main" val="313156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613" y="85725"/>
            <a:ext cx="8010525" cy="668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 rot="5400000">
            <a:off x="6302257" y="3529347"/>
            <a:ext cx="537570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/>
              <a:t>https://www.genome.gov/18016863/a-brief-guide-to-genomics</a:t>
            </a:r>
            <a:r>
              <a:rPr lang="en-GB" sz="1400" b="1" dirty="0" smtClean="0"/>
              <a:t>/ 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292763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human chromosom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2441"/>
            <a:ext cx="9134374" cy="6943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470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rporate-powerpoint-blue-orange-1">
  <a:themeElements>
    <a:clrScheme name="Custom 5">
      <a:dk1>
        <a:srgbClr val="003478"/>
      </a:dk1>
      <a:lt1>
        <a:srgbClr val="FFFFFF"/>
      </a:lt1>
      <a:dk2>
        <a:srgbClr val="D55C19"/>
      </a:dk2>
      <a:lt2>
        <a:srgbClr val="51626F"/>
      </a:lt2>
      <a:accent1>
        <a:srgbClr val="A8475A"/>
      </a:accent1>
      <a:accent2>
        <a:srgbClr val="CED7B5"/>
      </a:accent2>
      <a:accent3>
        <a:srgbClr val="003478"/>
      </a:accent3>
      <a:accent4>
        <a:srgbClr val="275E37"/>
      </a:accent4>
      <a:accent5>
        <a:srgbClr val="D55C19"/>
      </a:accent5>
      <a:accent6>
        <a:srgbClr val="4B306A"/>
      </a:accent6>
      <a:hlink>
        <a:srgbClr val="D55C19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corporate-powerpoint-blue-orange-1</Template>
  <TotalTime>5665</TotalTime>
  <Words>1898</Words>
  <Application>Microsoft Office PowerPoint</Application>
  <PresentationFormat>On-screen Show (4:3)</PresentationFormat>
  <Paragraphs>190</Paragraphs>
  <Slides>50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corporate-powerpoint-blue-orange-1</vt:lpstr>
      <vt:lpstr>Module introduction, genomes and sequencing projects</vt:lpstr>
      <vt:lpstr>Welcome to BS222 Genome Science!</vt:lpstr>
      <vt:lpstr>Meet your lecturers</vt:lpstr>
      <vt:lpstr>Module structure</vt:lpstr>
      <vt:lpstr>Module structure</vt:lpstr>
      <vt:lpstr>Genome Science…  So what is the genome?</vt:lpstr>
      <vt:lpstr>The human genome is made of DNA</vt:lpstr>
      <vt:lpstr>PowerPoint Presentation</vt:lpstr>
      <vt:lpstr>PowerPoint Presentation</vt:lpstr>
      <vt:lpstr>In addition to DNA in chromosomes in the cell nucleus, there is also DNA stored in the mitochondria </vt:lpstr>
      <vt:lpstr>PowerPoint Presentation</vt:lpstr>
      <vt:lpstr>Robert Hooke (1635-1703) observed cork cells with microscope</vt:lpstr>
      <vt:lpstr>Robert Brown (1773-1858) discovered the cell nucleus</vt:lpstr>
      <vt:lpstr>PowerPoint Presentation</vt:lpstr>
      <vt:lpstr>Walther Flemming (1843-1905) discovered chromosomes</vt:lpstr>
      <vt:lpstr>William Bateson (1861-1926) Re-discovered and popularised works of Mendel and in 1905 proposed the term “genetics” (from Greek "to give birth“)</vt:lpstr>
      <vt:lpstr>1944: Genes are encoded in DNA</vt:lpstr>
      <vt:lpstr>1953: DNA is a double helix information transfer explained</vt:lpstr>
      <vt:lpstr>1966: DNA triplet code deciphered by M.W. Nirenberg and J.H. Mattai</vt:lpstr>
      <vt:lpstr>1975: 1st DNA sequencing method Frederick Sanger &amp; Walter Gilbert</vt:lpstr>
      <vt:lpstr>The Human Genome Project (1990-2003)</vt:lpstr>
      <vt:lpstr>The ENCODE Project (2003-2013) “Encyclopedia of DNA Elements”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After the Human Genome Project</vt:lpstr>
      <vt:lpstr>Some other big sequencing projects:</vt:lpstr>
      <vt:lpstr>PowerPoint Presentation</vt:lpstr>
      <vt:lpstr>How large portion of the human genome is coding proteins?</vt:lpstr>
      <vt:lpstr>All people have different genomes (~99% is the same)</vt:lpstr>
      <vt:lpstr>The 100,000 Genomes Project</vt:lpstr>
      <vt:lpstr>The 100,000 Genomes Project</vt:lpstr>
      <vt:lpstr>The 100,000 Genomes Project already sequenced more than 100,000 genomes</vt:lpstr>
      <vt:lpstr>You can sequence your own genome</vt:lpstr>
      <vt:lpstr>You can sequence your own genome</vt:lpstr>
      <vt:lpstr>Take home message</vt:lpstr>
      <vt:lpstr>Appendix</vt:lpstr>
      <vt:lpstr>Landmarks in the history of genetics</vt:lpstr>
      <vt:lpstr>Landmarks in the history of genetics</vt:lpstr>
      <vt:lpstr>Landmarks in the history of genetics</vt:lpstr>
      <vt:lpstr>Landmarks in the history of genetics</vt:lpstr>
      <vt:lpstr>Landmarks in the history of genetics</vt:lpstr>
      <vt:lpstr>Landmarks in the history of genetics</vt:lpstr>
      <vt:lpstr>Landmarks in the history of genetics</vt:lpstr>
      <vt:lpstr>Landmarks in the history of genetics</vt:lpstr>
      <vt:lpstr>Landmarks in the history of genetics</vt:lpstr>
      <vt:lpstr>Landmarks in the history of genetics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vl</dc:creator>
  <cp:lastModifiedBy>Vladimir Teif</cp:lastModifiedBy>
  <cp:revision>974</cp:revision>
  <dcterms:created xsi:type="dcterms:W3CDTF">2015-09-23T22:06:57Z</dcterms:created>
  <dcterms:modified xsi:type="dcterms:W3CDTF">2019-10-12T14:37:05Z</dcterms:modified>
</cp:coreProperties>
</file>