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42"/>
  </p:notesMasterIdLst>
  <p:sldIdLst>
    <p:sldId id="269" r:id="rId2"/>
    <p:sldId id="417" r:id="rId3"/>
    <p:sldId id="422" r:id="rId4"/>
    <p:sldId id="418" r:id="rId5"/>
    <p:sldId id="419" r:id="rId6"/>
    <p:sldId id="420" r:id="rId7"/>
    <p:sldId id="421" r:id="rId8"/>
    <p:sldId id="427" r:id="rId9"/>
    <p:sldId id="428" r:id="rId10"/>
    <p:sldId id="430" r:id="rId11"/>
    <p:sldId id="426" r:id="rId12"/>
    <p:sldId id="429" r:id="rId13"/>
    <p:sldId id="431" r:id="rId14"/>
    <p:sldId id="444" r:id="rId15"/>
    <p:sldId id="432" r:id="rId16"/>
    <p:sldId id="433" r:id="rId17"/>
    <p:sldId id="452" r:id="rId18"/>
    <p:sldId id="453" r:id="rId19"/>
    <p:sldId id="445" r:id="rId20"/>
    <p:sldId id="448" r:id="rId21"/>
    <p:sldId id="434" r:id="rId22"/>
    <p:sldId id="435" r:id="rId23"/>
    <p:sldId id="436" r:id="rId24"/>
    <p:sldId id="437" r:id="rId25"/>
    <p:sldId id="454" r:id="rId26"/>
    <p:sldId id="455" r:id="rId27"/>
    <p:sldId id="456" r:id="rId28"/>
    <p:sldId id="457" r:id="rId29"/>
    <p:sldId id="458" r:id="rId30"/>
    <p:sldId id="459" r:id="rId31"/>
    <p:sldId id="461" r:id="rId32"/>
    <p:sldId id="462" r:id="rId33"/>
    <p:sldId id="442" r:id="rId34"/>
    <p:sldId id="463" r:id="rId35"/>
    <p:sldId id="441" r:id="rId36"/>
    <p:sldId id="443" r:id="rId37"/>
    <p:sldId id="439" r:id="rId38"/>
    <p:sldId id="449" r:id="rId39"/>
    <p:sldId id="450" r:id="rId40"/>
    <p:sldId id="45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C19"/>
    <a:srgbClr val="003478"/>
    <a:srgbClr val="99CCFF"/>
    <a:srgbClr val="F7F7B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88752-FECF-4503-8E6A-C38109404708}" type="datetimeFigureOut">
              <a:rPr lang="en-GB" smtClean="0"/>
              <a:t>12/10/2019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E9A83-A569-45A2-AD4B-A55B8FD80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2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64200" y="288000"/>
            <a:ext cx="8568000" cy="6282000"/>
          </a:xfrm>
          <a:prstGeom prst="rect">
            <a:avLst/>
          </a:prstGeom>
          <a:solidFill>
            <a:srgbClr val="003478"/>
          </a:solidFill>
          <a:ln w="72009" cap="sq">
            <a:solidFill>
              <a:srgbClr val="D55C19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011" y="2417199"/>
            <a:ext cx="7772400" cy="861347"/>
          </a:xfrm>
        </p:spPr>
        <p:txBody>
          <a:bodyPr>
            <a:noAutofit/>
          </a:bodyPr>
          <a:lstStyle>
            <a:lvl1pPr algn="ctr">
              <a:defRPr sz="13000"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8011" y="3417977"/>
            <a:ext cx="7772400" cy="866261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subtitle</a:t>
            </a:r>
            <a:endParaRPr lang="en-US" dirty="0"/>
          </a:p>
        </p:txBody>
      </p:sp>
      <p:pic>
        <p:nvPicPr>
          <p:cNvPr id="8" name="Picture 7" descr="essex logo white unble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91" y="434319"/>
            <a:ext cx="197725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3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rgbClr val="003478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1090"/>
            <a:ext cx="8229600" cy="886547"/>
          </a:xfrm>
        </p:spPr>
        <p:txBody>
          <a:bodyPr anchor="t">
            <a:noAutofit/>
          </a:bodyPr>
          <a:lstStyle>
            <a:lvl1pPr algn="l">
              <a:defRPr sz="5400" baseline="0">
                <a:solidFill>
                  <a:schemeClr val="accent5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4126346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2400"/>
              </a:spcAft>
              <a:buClr>
                <a:schemeClr val="accent3"/>
              </a:buClr>
              <a:buFont typeface="Wingdings" charset="2"/>
              <a:buNone/>
              <a:defRPr sz="36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1090"/>
            <a:ext cx="8229600" cy="886547"/>
          </a:xfrm>
        </p:spPr>
        <p:txBody>
          <a:bodyPr anchor="t">
            <a:noAutofit/>
          </a:bodyPr>
          <a:lstStyle>
            <a:lvl1pPr algn="l">
              <a:defRPr sz="5400" baseline="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619250"/>
            <a:ext cx="8229600" cy="409575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04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4415"/>
            <a:ext cx="8229600" cy="886547"/>
          </a:xfrm>
        </p:spPr>
        <p:txBody>
          <a:bodyPr anchor="t">
            <a:normAutofit/>
          </a:bodyPr>
          <a:lstStyle>
            <a:lvl1pPr algn="l">
              <a:defRPr sz="5400" baseline="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99"/>
            <a:ext cx="8229600" cy="4374572"/>
          </a:xfr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742950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3pPr>
            <a:lvl4pPr marL="1600200" indent="-2286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4pPr>
            <a:lvl5pPr marL="2057400" indent="-2286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1090"/>
            <a:ext cx="8229600" cy="886547"/>
          </a:xfr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5400" baseline="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4686300" cy="4914900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Clr>
                <a:schemeClr val="accent3"/>
              </a:buClr>
              <a:buFont typeface="Wingdings" charset="2"/>
              <a:buNone/>
              <a:defRPr sz="30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57800" y="1417637"/>
            <a:ext cx="3429000" cy="42973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89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0" y="531090"/>
            <a:ext cx="4686300" cy="886547"/>
          </a:xfrm>
        </p:spPr>
        <p:txBody>
          <a:bodyPr anchor="t">
            <a:normAutofit/>
          </a:bodyPr>
          <a:lstStyle>
            <a:lvl1pPr algn="l">
              <a:lnSpc>
                <a:spcPts val="4500"/>
              </a:lnSpc>
              <a:defRPr sz="540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47675" y="531090"/>
            <a:ext cx="3429000" cy="28800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7675" y="3543300"/>
            <a:ext cx="3429000" cy="28800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00500" y="1351974"/>
            <a:ext cx="4686300" cy="4374572"/>
          </a:xfrm>
        </p:spPr>
        <p:txBody>
          <a:bodyPr>
            <a:normAutofit/>
          </a:bodyPr>
          <a:lstStyle>
            <a:lvl1pPr marL="342900" indent="-3429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8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742950" indent="-28575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40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3pPr>
            <a:lvl4pPr marL="16002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4pPr>
            <a:lvl5pPr marL="20574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5225" y="3139514"/>
            <a:ext cx="4753975" cy="66058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44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" y="498769"/>
            <a:ext cx="4752000" cy="25920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380497" y="481338"/>
            <a:ext cx="3306303" cy="5183192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3775" y="3800098"/>
            <a:ext cx="4686300" cy="2617837"/>
          </a:xfrm>
        </p:spPr>
        <p:txBody>
          <a:bodyPr>
            <a:normAutofit/>
          </a:bodyPr>
          <a:lstStyle>
            <a:lvl1pPr marL="342900" indent="-3429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8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742950" indent="-28575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40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3pPr>
            <a:lvl4pPr marL="16002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4pPr>
            <a:lvl5pPr marL="20574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4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7E13-D5C1-49B6-8CCF-E7FAA7622A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24038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6EA6-6F1D-A848-9813-5EB3ED77BB1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D882-663F-AD4E-8FE9-9737BC963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6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0" r:id="rId4"/>
    <p:sldLayoutId id="2147483652" r:id="rId5"/>
    <p:sldLayoutId id="2147483653" r:id="rId6"/>
    <p:sldLayoutId id="2147483654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2011/mar/01/german-defence-minister-resigns-plagiaris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armaceutical-journal.com/news-and-analysis/news/current-research-in-and-development-of-treatments-for-parkinsons-disease/11083642.article?firstPass=fals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jme.bmj.com/content/28/4/228.abstrac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co.uk/books?hl=en&amp;lr=&amp;id=R1wV2pNTRfwC&amp;oi=fnd&amp;pg=PR11&amp;dq=embryonic+stem+cells+government+ethics&amp;ots=7Hj8s_PbIH&amp;sig=xa2UM3Y4j7mOOUOROu3TArR5XTA#v=onepage&amp;q=embryonic%20stem%20cells%20government%20ethics&amp;f=fals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scientist.com/article/dn24970-stem-cell-timeline-the-history-of-a-medical-sensation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lorestemcells.co.uk/stemcellresearcharoundworld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world-europe-1758612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c.ac.uk/research/initiatives/regenerative-medicine-stem-cells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e.nationalarchives.gov.uk/+/www.dh.gov.uk/ab/UKSCI/index.htm" TargetMode="External"/><Relationship Id="rId2" Type="http://schemas.openxmlformats.org/officeDocument/2006/relationships/hyperlink" Target="http://www.hfea.gov.uk/13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gislation.gov.uk/ukpga/2008/22/content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essex.ac.uk/referencing" TargetMode="External"/><Relationship Id="rId2" Type="http://schemas.openxmlformats.org/officeDocument/2006/relationships/hyperlink" Target="https://www.essex.ac.uk/staff/it-services/endno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thorea.com/users/113502/articles/157923-a-student-guide-to-citation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hyperlink" Target="https://www.ncbi.nlm.nih.gov/pubme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ary.essex.ac.uk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arison_of_reference_management_software" TargetMode="External"/><Relationship Id="rId2" Type="http://schemas.openxmlformats.org/officeDocument/2006/relationships/hyperlink" Target="https://www.essex.ac.uk/staff/it-services/endnot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library.essex.ac.uk/referencing" TargetMode="Externa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ethemrightonline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essex.ac.uk/course/view.php?id=584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essex.ac.uk/course/view.php?id=584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oodle.essex.ac.uk/course/view.php?id=584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x.ac.uk/students/academic/guidance/skills/plagiaris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hp" TargetMode="External"/><Relationship Id="rId2" Type="http://schemas.openxmlformats.org/officeDocument/2006/relationships/hyperlink" Target="https://www.duplichecker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179" y="2773324"/>
            <a:ext cx="7772400" cy="861347"/>
          </a:xfrm>
        </p:spPr>
        <p:txBody>
          <a:bodyPr/>
          <a:lstStyle/>
          <a:p>
            <a:r>
              <a:rPr lang="en-GB" sz="6000" dirty="0" smtClean="0"/>
              <a:t>Academic integrity, plagiarism and referencing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315" y="4793213"/>
            <a:ext cx="7772400" cy="866261"/>
          </a:xfrm>
        </p:spPr>
        <p:txBody>
          <a:bodyPr/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Dr. Vladimir  Teif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80007" y="419099"/>
            <a:ext cx="3953281" cy="11594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BS143 – Transferable Skills in Life Sciences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19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25" y="1560965"/>
            <a:ext cx="8229600" cy="886547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1) Text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/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2) Images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/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3) Audio, video, etc.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/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3) Ideas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/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4) Scientific results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38590"/>
            <a:ext cx="8229600" cy="8865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accent5"/>
                </a:solidFill>
                <a:latin typeface="Times"/>
                <a:ea typeface="+mj-ea"/>
                <a:cs typeface="Times"/>
              </a:defRPr>
            </a:lvl1pPr>
          </a:lstStyle>
          <a:p>
            <a:pPr algn="ctr"/>
            <a:r>
              <a:rPr lang="en-GB" dirty="0" smtClean="0"/>
              <a:t>What can be plagiarised</a:t>
            </a:r>
            <a:endParaRPr lang="en-GB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59770" y="1689234"/>
            <a:ext cx="5019309" cy="1376412"/>
            <a:chOff x="2259770" y="1689234"/>
            <a:chExt cx="5019309" cy="1376412"/>
          </a:xfrm>
        </p:grpSpPr>
        <p:sp>
          <p:nvSpPr>
            <p:cNvPr id="3" name="Right Brace 2"/>
            <p:cNvSpPr/>
            <p:nvPr/>
          </p:nvSpPr>
          <p:spPr>
            <a:xfrm>
              <a:off x="2259770" y="1689234"/>
              <a:ext cx="251701" cy="137641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98823" y="1838831"/>
              <a:ext cx="468025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We usually deal with these,</a:t>
              </a:r>
            </a:p>
            <a:p>
              <a:r>
                <a:rPr lang="en-GB" sz="32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at least for 1</a:t>
              </a:r>
              <a:r>
                <a:rPr lang="en-GB" sz="3200" baseline="30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st</a:t>
              </a:r>
              <a:r>
                <a:rPr lang="en-GB" sz="32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year students</a:t>
              </a:r>
              <a:endParaRPr lang="en-GB" sz="32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01979" y="5323175"/>
            <a:ext cx="4767876" cy="1077218"/>
            <a:chOff x="3801979" y="5323175"/>
            <a:chExt cx="7285491" cy="10772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801979" y="5794409"/>
              <a:ext cx="471638" cy="96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263993" y="5323175"/>
              <a:ext cx="6823477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Will be important in your </a:t>
              </a:r>
            </a:p>
            <a:p>
              <a:r>
                <a:rPr lang="en-GB" sz="32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3</a:t>
              </a:r>
              <a:r>
                <a:rPr lang="en-GB" sz="3200" baseline="30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rd</a:t>
              </a:r>
              <a:r>
                <a:rPr lang="en-GB" sz="32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year research projects</a:t>
              </a:r>
              <a:endParaRPr lang="en-GB" sz="32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/>
              <a:t>Don’t forget quotation marks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51323" y="1395656"/>
            <a:ext cx="844616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If you copy text verbatim (word for word), you </a:t>
            </a:r>
            <a:r>
              <a:rPr lang="en-GB" altLang="en-US" sz="2800" b="1" dirty="0" smtClean="0"/>
              <a:t>have</a:t>
            </a:r>
            <a:r>
              <a:rPr lang="en-GB" altLang="en-US" sz="2800" dirty="0" smtClean="0"/>
              <a:t> to use quotation marks and refer to the source.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altLang="en-US" sz="2800" dirty="0"/>
          </a:p>
          <a:p>
            <a:r>
              <a:rPr lang="en-GB" altLang="en-US" sz="2800" dirty="0" smtClean="0"/>
              <a:t>You can put in quotation marks a single word (if it’s used in a non-trivial meaning) or 1-2 sentences. </a:t>
            </a:r>
          </a:p>
          <a:p>
            <a:endParaRPr lang="en-GB" altLang="en-US" sz="2800" dirty="0"/>
          </a:p>
          <a:p>
            <a:r>
              <a:rPr lang="en-GB" altLang="en-US" sz="2800" dirty="0" smtClean="0"/>
              <a:t>But if you quote large chunks of text, or use quotes too frequently, it rises questions about your </a:t>
            </a:r>
            <a:r>
              <a:rPr lang="en-GB" altLang="en-US" sz="2800" b="1" dirty="0" smtClean="0"/>
              <a:t>ability to write in your own words</a:t>
            </a:r>
            <a:r>
              <a:rPr lang="en-GB" altLang="en-US" sz="2800" dirty="0" smtClean="0"/>
              <a:t> and may decrease your mark.</a:t>
            </a:r>
          </a:p>
        </p:txBody>
      </p:sp>
    </p:spTree>
    <p:extLst>
      <p:ext uri="{BB962C8B-B14F-4D97-AF65-F5344CB8AC3E}">
        <p14:creationId xmlns:p14="http://schemas.microsoft.com/office/powerpoint/2010/main" val="36828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/>
              <a:t>Don’t overuse quotation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51323" y="1395656"/>
            <a:ext cx="8446168" cy="5447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altLang="en-US" sz="2800" dirty="0" smtClean="0"/>
              <a:t>We </a:t>
            </a:r>
            <a:r>
              <a:rPr lang="en-GB" altLang="en-US" sz="2800" b="1" dirty="0"/>
              <a:t>usually</a:t>
            </a:r>
            <a:r>
              <a:rPr lang="en-GB" altLang="en-US" sz="2800" dirty="0"/>
              <a:t> don’t need </a:t>
            </a:r>
            <a:r>
              <a:rPr lang="en-GB" altLang="en-US" sz="2800" dirty="0" smtClean="0"/>
              <a:t>and rarely use word-for-word </a:t>
            </a:r>
            <a:r>
              <a:rPr lang="en-GB" altLang="en-US" sz="2800" dirty="0"/>
              <a:t>copying in </a:t>
            </a:r>
            <a:r>
              <a:rPr lang="en-GB" altLang="en-US" sz="2800" dirty="0" smtClean="0"/>
              <a:t>biology</a:t>
            </a:r>
            <a:r>
              <a:rPr lang="en-GB" altLang="en-US" sz="2800" dirty="0"/>
              <a:t> </a:t>
            </a:r>
            <a:r>
              <a:rPr lang="en-GB" altLang="en-US" sz="2800" dirty="0" smtClean="0"/>
              <a:t>(unlike social sciences)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altLang="en-US" sz="1000" dirty="0"/>
          </a:p>
          <a:p>
            <a:r>
              <a:rPr lang="en-GB" altLang="en-US" sz="2800" dirty="0" smtClean="0"/>
              <a:t>In </a:t>
            </a:r>
            <a:r>
              <a:rPr lang="en-GB" altLang="en-US" sz="2800" dirty="0"/>
              <a:t>fact, when an author uses quotation marks in a biological article, it may </a:t>
            </a:r>
            <a:r>
              <a:rPr lang="en-GB" altLang="en-US" sz="2800" dirty="0" smtClean="0"/>
              <a:t>mean:</a:t>
            </a:r>
          </a:p>
          <a:p>
            <a:endParaRPr lang="en-GB" altLang="en-US" sz="1000" dirty="0" smtClean="0"/>
          </a:p>
          <a:p>
            <a:r>
              <a:rPr lang="en-GB" altLang="en-US" sz="2800" dirty="0" smtClean="0"/>
              <a:t>a) The </a:t>
            </a:r>
            <a:r>
              <a:rPr lang="en-GB" altLang="en-US" sz="2800" dirty="0"/>
              <a:t>author </a:t>
            </a:r>
            <a:r>
              <a:rPr lang="en-GB" altLang="en-US" sz="2800" dirty="0" smtClean="0"/>
              <a:t>wants to distance from the quote (does </a:t>
            </a:r>
            <a:r>
              <a:rPr lang="en-GB" altLang="en-US" sz="2800" dirty="0"/>
              <a:t>not agree </a:t>
            </a:r>
            <a:r>
              <a:rPr lang="en-GB" altLang="en-US" sz="2800" dirty="0" smtClean="0"/>
              <a:t>or </a:t>
            </a:r>
            <a:r>
              <a:rPr lang="en-GB" altLang="en-US" sz="2800" dirty="0"/>
              <a:t>not sure whether </a:t>
            </a:r>
            <a:r>
              <a:rPr lang="en-GB" altLang="en-US" sz="2800" dirty="0" smtClean="0"/>
              <a:t>this statement </a:t>
            </a:r>
            <a:r>
              <a:rPr lang="en-GB" altLang="en-US" sz="2800" dirty="0"/>
              <a:t>is </a:t>
            </a:r>
            <a:r>
              <a:rPr lang="en-GB" altLang="en-US" sz="2800" dirty="0" smtClean="0"/>
              <a:t>correct);</a:t>
            </a:r>
          </a:p>
          <a:p>
            <a:endParaRPr lang="en-GB" altLang="en-US" sz="2800" b="1" dirty="0"/>
          </a:p>
          <a:p>
            <a:r>
              <a:rPr lang="en-GB" altLang="en-US" sz="2800" dirty="0" smtClean="0"/>
              <a:t>b) The </a:t>
            </a:r>
            <a:r>
              <a:rPr lang="en-GB" altLang="en-US" sz="2800" dirty="0"/>
              <a:t>word is used in a </a:t>
            </a:r>
            <a:r>
              <a:rPr lang="en-GB" altLang="en-US" sz="2800" dirty="0" smtClean="0"/>
              <a:t>non-standard meaning. </a:t>
            </a:r>
            <a:endParaRPr lang="en-GB" altLang="en-US" sz="2800" dirty="0"/>
          </a:p>
          <a:p>
            <a:endParaRPr lang="en-GB" altLang="en-US" sz="1000" dirty="0"/>
          </a:p>
          <a:p>
            <a:r>
              <a:rPr lang="en-GB" altLang="en-US" sz="2800" dirty="0"/>
              <a:t>For example, I once wrote in an article that a molecule is “hiding” – obviously, molecules can’t consciously hide, and quotation marks show that I am aware of this.</a:t>
            </a:r>
          </a:p>
          <a:p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382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/>
              <a:t>Figures and drawings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51323" y="1578531"/>
            <a:ext cx="8446168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altLang="en-US" sz="2800" dirty="0"/>
              <a:t>If </a:t>
            </a:r>
            <a:r>
              <a:rPr lang="en-GB" altLang="en-US" sz="2800" dirty="0" smtClean="0"/>
              <a:t>you use </a:t>
            </a:r>
            <a:r>
              <a:rPr lang="en-GB" altLang="en-US" sz="2800" dirty="0"/>
              <a:t>figures </a:t>
            </a:r>
            <a:r>
              <a:rPr lang="en-GB" altLang="en-US" sz="2800" dirty="0" smtClean="0"/>
              <a:t>or drawings </a:t>
            </a:r>
            <a:r>
              <a:rPr lang="en-GB" altLang="en-US" sz="2800" dirty="0"/>
              <a:t>from </a:t>
            </a:r>
            <a:r>
              <a:rPr lang="en-GB" altLang="en-US" sz="2800" dirty="0" smtClean="0"/>
              <a:t>textbooks, papers or the Internet, say </a:t>
            </a:r>
            <a:r>
              <a:rPr lang="en-GB" altLang="en-US" sz="2800" dirty="0"/>
              <a:t>where they came </a:t>
            </a:r>
            <a:r>
              <a:rPr lang="en-GB" altLang="en-US" sz="2800" dirty="0" smtClean="0"/>
              <a:t>from</a:t>
            </a:r>
          </a:p>
          <a:p>
            <a:endParaRPr lang="en-GB" altLang="en-US" sz="1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altLang="en-US" sz="2800" dirty="0"/>
              <a:t>If you draw your own version (or add additional details) you still need to state that the figure is based on, or adapted from, and the source of the </a:t>
            </a:r>
            <a:r>
              <a:rPr lang="en-GB" altLang="en-US" sz="2800" dirty="0" smtClean="0"/>
              <a:t>figure </a:t>
            </a:r>
            <a:endParaRPr lang="en-GB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40918"/>
            <a:ext cx="37136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/>
              <a:t>Adopted from Ian </a:t>
            </a:r>
            <a:r>
              <a:rPr lang="en-GB" sz="2600" dirty="0" err="1" smtClean="0"/>
              <a:t>Colbeck</a:t>
            </a:r>
            <a:endParaRPr lang="en-GB" sz="2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93020" y="4042618"/>
            <a:ext cx="8268100" cy="2098300"/>
            <a:chOff x="693020" y="4042618"/>
            <a:chExt cx="8268100" cy="2098300"/>
          </a:xfrm>
        </p:grpSpPr>
        <p:sp>
          <p:nvSpPr>
            <p:cNvPr id="5" name="TextBox 4"/>
            <p:cNvSpPr txBox="1"/>
            <p:nvPr/>
          </p:nvSpPr>
          <p:spPr>
            <a:xfrm>
              <a:off x="1434142" y="4042618"/>
              <a:ext cx="752697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00" i="1" dirty="0" smtClean="0">
                  <a:solidFill>
                    <a:srgbClr val="C00000"/>
                  </a:solidFill>
                </a:rPr>
                <a:t>By the way, this note at the bottom of my slide means that in preparation of my slide presentation I used slides from Prof Ian </a:t>
              </a:r>
              <a:r>
                <a:rPr lang="en-GB" sz="2600" i="1" dirty="0" err="1" smtClean="0">
                  <a:solidFill>
                    <a:srgbClr val="C00000"/>
                  </a:solidFill>
                </a:rPr>
                <a:t>Colbeck</a:t>
              </a:r>
              <a:r>
                <a:rPr lang="en-GB" sz="2600" i="1" dirty="0" smtClean="0">
                  <a:solidFill>
                    <a:srgbClr val="C00000"/>
                  </a:solidFill>
                </a:rPr>
                <a:t> </a:t>
              </a:r>
              <a:r>
                <a:rPr lang="en-GB" sz="2600" i="1" dirty="0">
                  <a:solidFill>
                    <a:srgbClr val="C00000"/>
                  </a:solidFill>
                </a:rPr>
                <a:t>(which he agreed to share)</a:t>
              </a:r>
              <a:r>
                <a:rPr lang="en-GB" sz="2600" i="1" dirty="0" smtClean="0">
                  <a:solidFill>
                    <a:srgbClr val="C00000"/>
                  </a:solidFill>
                </a:rPr>
                <a:t>, and this slide is adopted from his slide.</a:t>
              </a:r>
              <a:endParaRPr lang="en-GB" sz="26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1"/>
            </p:cNvCxnSpPr>
            <p:nvPr/>
          </p:nvCxnSpPr>
          <p:spPr>
            <a:xfrm flipH="1">
              <a:off x="693020" y="4889004"/>
              <a:ext cx="741122" cy="1251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98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" y="481263"/>
            <a:ext cx="8353061" cy="528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312" y="6112035"/>
            <a:ext cx="224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Slide by Ian </a:t>
            </a:r>
            <a:r>
              <a:rPr lang="en-GB" sz="2000" dirty="0" err="1" smtClean="0"/>
              <a:t>Colbeck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309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/>
              <a:t>Literature references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2825" y="6150543"/>
            <a:ext cx="2901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Adopted from Ian </a:t>
            </a:r>
            <a:r>
              <a:rPr lang="en-GB" sz="2000" dirty="0" err="1" smtClean="0"/>
              <a:t>Colbeck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548638" y="1295205"/>
            <a:ext cx="806597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2800" dirty="0" smtClean="0"/>
              <a:t>All </a:t>
            </a:r>
            <a:r>
              <a:rPr lang="en-GB" altLang="en-US" sz="2800" dirty="0"/>
              <a:t>scientific papers </a:t>
            </a:r>
            <a:r>
              <a:rPr lang="en-GB" altLang="en-US" sz="2800" dirty="0" smtClean="0"/>
              <a:t>or patents include </a:t>
            </a:r>
            <a:r>
              <a:rPr lang="en-GB" altLang="en-US" sz="2800" dirty="0"/>
              <a:t>references</a:t>
            </a:r>
            <a:r>
              <a:rPr lang="en-GB" altLang="en-US" sz="2800" dirty="0" smtClean="0"/>
              <a:t>.</a:t>
            </a:r>
          </a:p>
          <a:p>
            <a:endParaRPr lang="en-GB" altLang="en-US" sz="1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2800" dirty="0" smtClean="0"/>
              <a:t>You </a:t>
            </a:r>
            <a:r>
              <a:rPr lang="en-GB" altLang="en-US" sz="2800" dirty="0"/>
              <a:t>must fully reference the sources of all ideas and results that you are quoting or using. </a:t>
            </a:r>
            <a:endParaRPr lang="en-GB" altLang="en-US" sz="2800" dirty="0" smtClean="0"/>
          </a:p>
          <a:p>
            <a:endParaRPr lang="en-GB" altLang="en-US" sz="1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2800" dirty="0"/>
              <a:t>References show the reader that you have read and can integrate information from different sources. </a:t>
            </a:r>
            <a:endParaRPr lang="en-GB" altLang="en-US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altLang="en-US" sz="1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en-US" sz="2800" dirty="0" smtClean="0"/>
              <a:t>No </a:t>
            </a:r>
            <a:r>
              <a:rPr lang="en-GB" altLang="en-US" sz="2800" dirty="0"/>
              <a:t>need </a:t>
            </a:r>
            <a:r>
              <a:rPr lang="en-GB" altLang="en-US" sz="2800" dirty="0" smtClean="0"/>
              <a:t>for references for information which </a:t>
            </a:r>
            <a:r>
              <a:rPr lang="en-GB" altLang="en-US" sz="2800" dirty="0"/>
              <a:t>is common knowledge e.g. The River Colne flows through Colchester. Sometimes hard to judge which information is common knowledge. If you are unsure, </a:t>
            </a:r>
            <a:r>
              <a:rPr lang="en-GB" altLang="en-US" sz="2800" dirty="0" smtClean="0"/>
              <a:t>it’s better to </a:t>
            </a:r>
            <a:r>
              <a:rPr lang="en-GB" altLang="en-US" sz="2800" dirty="0"/>
              <a:t>provide a reference.</a:t>
            </a: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385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/>
              <a:t>How to make a reference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312826" y="1295205"/>
            <a:ext cx="848466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 smtClean="0"/>
              <a:t>A literature reference (</a:t>
            </a:r>
            <a:r>
              <a:rPr lang="en-GB" altLang="en-US" sz="2800" i="1" dirty="0" smtClean="0"/>
              <a:t>aka</a:t>
            </a:r>
            <a:r>
              <a:rPr lang="en-GB" altLang="en-US" sz="2800" dirty="0" smtClean="0"/>
              <a:t> citation) contains two parts</a:t>
            </a:r>
          </a:p>
          <a:p>
            <a:endParaRPr lang="en-GB" altLang="en-US" sz="2800" dirty="0" smtClean="0"/>
          </a:p>
          <a:p>
            <a:r>
              <a:rPr lang="en-GB" altLang="en-US" sz="2800" b="1" dirty="0" smtClean="0"/>
              <a:t>1) In-text citation in the body of your essay:</a:t>
            </a:r>
          </a:p>
          <a:p>
            <a:endParaRPr lang="en-GB" sz="1000" dirty="0" smtClean="0"/>
          </a:p>
          <a:p>
            <a:r>
              <a:rPr lang="en-GB" sz="2800" dirty="0" smtClean="0"/>
              <a:t>Example A: Smith </a:t>
            </a:r>
            <a:r>
              <a:rPr lang="en-GB" sz="2800" dirty="0"/>
              <a:t>(2001) </a:t>
            </a:r>
            <a:r>
              <a:rPr lang="en-GB" sz="2800" dirty="0" smtClean="0"/>
              <a:t>showed that </a:t>
            </a:r>
            <a:r>
              <a:rPr lang="en-GB" sz="2800" dirty="0" err="1" smtClean="0"/>
              <a:t>aminobenzamide</a:t>
            </a:r>
            <a:r>
              <a:rPr lang="en-GB" sz="2800" dirty="0" smtClean="0"/>
              <a:t> inhibits PARP-1 </a:t>
            </a:r>
            <a:r>
              <a:rPr lang="en-GB" sz="2800" dirty="0"/>
              <a:t>activity in lymphocytes</a:t>
            </a:r>
            <a:r>
              <a:rPr lang="en-GB" sz="2800" dirty="0" smtClean="0"/>
              <a:t>.</a:t>
            </a:r>
          </a:p>
          <a:p>
            <a:pPr algn="ctr"/>
            <a:endParaRPr lang="en-GB" sz="1000" dirty="0" smtClean="0"/>
          </a:p>
          <a:p>
            <a:r>
              <a:rPr lang="en-GB" sz="2800" dirty="0" smtClean="0"/>
              <a:t>Example B: </a:t>
            </a:r>
            <a:r>
              <a:rPr lang="en-GB" sz="2800" dirty="0" err="1" smtClean="0"/>
              <a:t>Aminobenzamide</a:t>
            </a:r>
            <a:r>
              <a:rPr lang="en-GB" sz="2800" dirty="0" smtClean="0"/>
              <a:t> </a:t>
            </a:r>
            <a:r>
              <a:rPr lang="en-GB" sz="2800" dirty="0"/>
              <a:t>has been shown to inhibit PARP-1 activity in lymphocytes (Smith, 2001).</a:t>
            </a:r>
            <a:endParaRPr lang="en-GB" sz="2800" dirty="0" smtClean="0"/>
          </a:p>
          <a:p>
            <a:pPr>
              <a:defRPr/>
            </a:pPr>
            <a:endParaRPr lang="en-GB" sz="2800" b="1" dirty="0" smtClean="0"/>
          </a:p>
          <a:p>
            <a:pPr>
              <a:defRPr/>
            </a:pPr>
            <a:r>
              <a:rPr lang="en-GB" sz="2800" b="1" dirty="0" smtClean="0"/>
              <a:t>2) Full reference at the end of your essay:</a:t>
            </a:r>
          </a:p>
          <a:p>
            <a:pPr>
              <a:defRPr/>
            </a:pPr>
            <a:r>
              <a:rPr lang="en-GB" sz="2800" dirty="0" smtClean="0"/>
              <a:t>Smith</a:t>
            </a:r>
            <a:r>
              <a:rPr lang="en-GB" sz="2800" dirty="0"/>
              <a:t>, J.C. (2001) Effect of inhibition of PARP-1. </a:t>
            </a:r>
            <a:r>
              <a:rPr lang="en-GB" sz="2800" i="1" dirty="0" smtClean="0"/>
              <a:t>J. </a:t>
            </a:r>
            <a:r>
              <a:rPr lang="en-GB" sz="2800" i="1" dirty="0"/>
              <a:t>Cell Science</a:t>
            </a:r>
            <a:r>
              <a:rPr lang="en-GB" sz="2800" dirty="0"/>
              <a:t>, </a:t>
            </a:r>
            <a:r>
              <a:rPr lang="en-GB" sz="2800" b="1" dirty="0"/>
              <a:t>47</a:t>
            </a:r>
            <a:r>
              <a:rPr lang="en-GB" sz="2800" dirty="0"/>
              <a:t>, 123-132.</a:t>
            </a:r>
          </a:p>
        </p:txBody>
      </p:sp>
    </p:spTree>
    <p:extLst>
      <p:ext uri="{BB962C8B-B14F-4D97-AF65-F5344CB8AC3E}">
        <p14:creationId xmlns:p14="http://schemas.microsoft.com/office/powerpoint/2010/main" val="6508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0" y="510138"/>
            <a:ext cx="8433715" cy="590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3239" y="6150543"/>
            <a:ext cx="224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Slide by Ian </a:t>
            </a:r>
            <a:r>
              <a:rPr lang="en-GB" sz="2000" dirty="0" err="1" smtClean="0"/>
              <a:t>Colbeck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753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9" y="336889"/>
            <a:ext cx="8417381" cy="569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609" y="6160168"/>
            <a:ext cx="224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Slide by Ian </a:t>
            </a:r>
            <a:r>
              <a:rPr lang="en-GB" sz="2000" dirty="0" err="1" smtClean="0"/>
              <a:t>Colbeck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21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5" y="770021"/>
            <a:ext cx="8482828" cy="481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825" y="6150543"/>
            <a:ext cx="224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Slide by Ian </a:t>
            </a:r>
            <a:r>
              <a:rPr lang="en-GB" sz="2000" dirty="0" err="1" smtClean="0"/>
              <a:t>Colbeck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694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7" y="346508"/>
            <a:ext cx="6839216" cy="630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696" y="6425545"/>
            <a:ext cx="848466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https://www.theguardian.com/world/2011/mar/01/german-defence-minister-resigns-plagiarism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744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79413" y="4633913"/>
            <a:ext cx="4106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Hannezo, E., Scheele, C.L., Moad, M., Drogo, N., Heer, R., Sampogna, R.V., van Rheenen, J. and Simons, B.D. (2017) A Unifying Theory of Branching Morphogenesis. </a:t>
            </a:r>
            <a:r>
              <a:rPr lang="en-GB" altLang="en-US" sz="1800" i="1"/>
              <a:t>Cell</a:t>
            </a:r>
            <a:r>
              <a:rPr lang="en-GB" altLang="en-US" sz="1800"/>
              <a:t>, 171, 242-255.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531813"/>
            <a:ext cx="4033837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776788" y="4602163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Le Gouvello, R., Hochart, L.E., Laffoley, D., Simard, F., Andrade, C., Angel, D., Callier, M., De Monbrison, D., Fezzardi, D., Haroun, R. and Harris, A. (2017) Aquaculture and marine protected areas: Potential opportunities and synergies. </a:t>
            </a:r>
            <a:r>
              <a:rPr lang="en-GB" altLang="en-US" sz="1800" i="1"/>
              <a:t>Aquatic Conservation: Marine and Freshwater Ecosystems</a:t>
            </a:r>
            <a:r>
              <a:rPr lang="en-GB" altLang="en-US" sz="1800"/>
              <a:t>, </a:t>
            </a:r>
            <a:r>
              <a:rPr lang="en-GB" altLang="en-US" sz="1800" i="1"/>
              <a:t>27</a:t>
            </a:r>
            <a:r>
              <a:rPr lang="en-GB" altLang="en-US" sz="1800"/>
              <a:t>, 138-150.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81038"/>
            <a:ext cx="418941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825" y="6150543"/>
            <a:ext cx="224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Slide by Ian </a:t>
            </a:r>
            <a:r>
              <a:rPr lang="en-GB" sz="2000" dirty="0" err="1" smtClean="0"/>
              <a:t>Colbeck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471296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Harvard reference format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768943"/>
            <a:ext cx="7045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/>
              <a:t>Smith, J.C. (2001) Effect of inhibition of PARP-1. </a:t>
            </a:r>
            <a:endParaRPr lang="en-GB" sz="2800" dirty="0" smtClean="0"/>
          </a:p>
          <a:p>
            <a:pPr>
              <a:defRPr/>
            </a:pPr>
            <a:r>
              <a:rPr lang="en-GB" sz="2800" i="1" dirty="0" smtClean="0"/>
              <a:t>J</a:t>
            </a:r>
            <a:r>
              <a:rPr lang="en-GB" sz="2800" i="1" dirty="0"/>
              <a:t>. Cell Science</a:t>
            </a:r>
            <a:r>
              <a:rPr lang="en-GB" sz="2800" dirty="0"/>
              <a:t>, </a:t>
            </a:r>
            <a:r>
              <a:rPr lang="en-GB" sz="2800" b="1" dirty="0"/>
              <a:t>47</a:t>
            </a:r>
            <a:r>
              <a:rPr lang="en-GB" sz="2800" dirty="0"/>
              <a:t>, 123-132.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2334" y="1385303"/>
            <a:ext cx="2930226" cy="1473393"/>
            <a:chOff x="582334" y="1125428"/>
            <a:chExt cx="2930226" cy="147339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895149" y="1626669"/>
              <a:ext cx="0" cy="9721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82334" y="1125428"/>
              <a:ext cx="29302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Author’s last name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14323" y="1878275"/>
            <a:ext cx="2461379" cy="998066"/>
            <a:chOff x="1314323" y="1618400"/>
            <a:chExt cx="2461379" cy="998066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719047" y="2112745"/>
              <a:ext cx="0" cy="5037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314323" y="1618400"/>
              <a:ext cx="24613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Author’s initials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69834" y="2430370"/>
            <a:ext cx="80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Year</a:t>
            </a:r>
            <a:endParaRPr lang="en-GB" sz="2800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166712" y="1937760"/>
            <a:ext cx="4071486" cy="872811"/>
            <a:chOff x="3166712" y="1677885"/>
            <a:chExt cx="4071486" cy="872811"/>
          </a:xfrm>
        </p:grpSpPr>
        <p:sp>
          <p:nvSpPr>
            <p:cNvPr id="20" name="TextBox 19"/>
            <p:cNvSpPr txBox="1"/>
            <p:nvPr/>
          </p:nvSpPr>
          <p:spPr>
            <a:xfrm>
              <a:off x="4543124" y="1677885"/>
              <a:ext cx="1795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Article title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908884" y="2141620"/>
              <a:ext cx="0" cy="3674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66712" y="2550696"/>
              <a:ext cx="40714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57201" y="3723050"/>
            <a:ext cx="3522846" cy="2684073"/>
            <a:chOff x="457201" y="3463175"/>
            <a:chExt cx="3522846" cy="2684073"/>
          </a:xfrm>
        </p:grpSpPr>
        <p:sp>
          <p:nvSpPr>
            <p:cNvPr id="27" name="TextBox 26"/>
            <p:cNvSpPr txBox="1"/>
            <p:nvPr/>
          </p:nvSpPr>
          <p:spPr>
            <a:xfrm>
              <a:off x="457201" y="4331366"/>
              <a:ext cx="352284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Journal name (official shortened name, from the full name “Journal of Cell Science”)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617044" y="3530551"/>
              <a:ext cx="0" cy="8970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95701" y="3463175"/>
              <a:ext cx="19972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487262" y="3638341"/>
            <a:ext cx="2409506" cy="898608"/>
            <a:chOff x="2487262" y="3378466"/>
            <a:chExt cx="2409506" cy="898608"/>
          </a:xfrm>
        </p:grpSpPr>
        <p:sp>
          <p:nvSpPr>
            <p:cNvPr id="33" name="TextBox 32"/>
            <p:cNvSpPr txBox="1"/>
            <p:nvPr/>
          </p:nvSpPr>
          <p:spPr>
            <a:xfrm>
              <a:off x="2487262" y="3753854"/>
              <a:ext cx="24095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Journal volume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820200" y="3378466"/>
              <a:ext cx="0" cy="4331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775702" y="3665491"/>
            <a:ext cx="4911098" cy="2677656"/>
            <a:chOff x="3775702" y="3665491"/>
            <a:chExt cx="4911098" cy="2677656"/>
          </a:xfrm>
        </p:grpSpPr>
        <p:sp>
          <p:nvSpPr>
            <p:cNvPr id="37" name="TextBox 36"/>
            <p:cNvSpPr txBox="1"/>
            <p:nvPr/>
          </p:nvSpPr>
          <p:spPr>
            <a:xfrm>
              <a:off x="4896768" y="3665491"/>
              <a:ext cx="379003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Article pages (sometimes the journal is electronic only, and then instead of pages there is an article number)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3775702" y="3665491"/>
              <a:ext cx="1121066" cy="2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03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D55C19"/>
                </a:solidFill>
              </a:rPr>
              <a:t>Harvard format, two authors</a:t>
            </a:r>
            <a:endParaRPr lang="en-GB" sz="2000" dirty="0">
              <a:solidFill>
                <a:srgbClr val="D55C1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893" y="1787713"/>
            <a:ext cx="78830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/>
              <a:t>In-text citation:</a:t>
            </a:r>
          </a:p>
          <a:p>
            <a:r>
              <a:rPr lang="en-GB" altLang="en-US" sz="2800" dirty="0" smtClean="0"/>
              <a:t>Just </a:t>
            </a:r>
            <a:r>
              <a:rPr lang="en-GB" altLang="en-US" sz="2800" dirty="0"/>
              <a:t>5 minutes of 'green exercise' is optimal for good mental health (Barton and Pretty, 2010</a:t>
            </a:r>
            <a:r>
              <a:rPr lang="en-GB" altLang="en-US" sz="2800" dirty="0" smtClean="0"/>
              <a:t>).</a:t>
            </a:r>
          </a:p>
          <a:p>
            <a:endParaRPr lang="en-GB" altLang="en-US" sz="2800" dirty="0" smtClean="0"/>
          </a:p>
          <a:p>
            <a:r>
              <a:rPr lang="en-GB" altLang="en-US" sz="2800" b="1" dirty="0" smtClean="0"/>
              <a:t>Reference at the end of the essay:</a:t>
            </a:r>
            <a:endParaRPr lang="en-GB" altLang="en-US" sz="2800" b="1" dirty="0"/>
          </a:p>
          <a:p>
            <a:r>
              <a:rPr lang="en-GB" altLang="en-US" sz="2800" dirty="0"/>
              <a:t>Barton, J. and Pretty, J. (2010) What is the best dose of nature and green exercise for improving mental health? A multi-study analysis. </a:t>
            </a:r>
            <a:r>
              <a:rPr lang="en-GB" altLang="en-US" sz="2800" i="1" dirty="0"/>
              <a:t>Environmental Science &amp; Technology</a:t>
            </a:r>
            <a:r>
              <a:rPr lang="en-GB" altLang="en-US" sz="2800" dirty="0"/>
              <a:t>, 44, 3947-3955.</a:t>
            </a:r>
          </a:p>
        </p:txBody>
      </p:sp>
    </p:spTree>
    <p:extLst>
      <p:ext uri="{BB962C8B-B14F-4D97-AF65-F5344CB8AC3E}">
        <p14:creationId xmlns:p14="http://schemas.microsoft.com/office/powerpoint/2010/main" val="13921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D55C19"/>
                </a:solidFill>
              </a:rPr>
              <a:t>Harvard format, &gt;2 authors</a:t>
            </a:r>
            <a:endParaRPr lang="en-GB" sz="2000" dirty="0">
              <a:solidFill>
                <a:srgbClr val="D55C1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893" y="1787713"/>
            <a:ext cx="78830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/>
              <a:t>In-text citation:</a:t>
            </a:r>
          </a:p>
          <a:p>
            <a:r>
              <a:rPr lang="en-GB" altLang="en-US" sz="2800" dirty="0" err="1"/>
              <a:t>Godfray</a:t>
            </a:r>
            <a:r>
              <a:rPr lang="en-GB" altLang="en-US" sz="2800" dirty="0"/>
              <a:t> </a:t>
            </a:r>
            <a:r>
              <a:rPr lang="en-GB" altLang="en-US" sz="2800" i="1" dirty="0"/>
              <a:t>et al.</a:t>
            </a:r>
            <a:r>
              <a:rPr lang="en-GB" altLang="en-US" sz="2800" dirty="0"/>
              <a:t> (2010) discussed the enormous challenges of making food production sustainable</a:t>
            </a:r>
            <a:endParaRPr lang="en-GB" altLang="en-US" sz="2800" dirty="0" smtClean="0"/>
          </a:p>
          <a:p>
            <a:endParaRPr lang="en-GB" altLang="en-US" sz="2800" dirty="0" smtClean="0"/>
          </a:p>
          <a:p>
            <a:r>
              <a:rPr lang="en-GB" altLang="en-US" sz="2800" b="1" dirty="0" smtClean="0"/>
              <a:t>Reference at the end of the essay:</a:t>
            </a:r>
            <a:endParaRPr lang="en-GB" altLang="en-US" sz="2800" b="1" dirty="0"/>
          </a:p>
          <a:p>
            <a:r>
              <a:rPr lang="en-GB" altLang="en-US" sz="2800" dirty="0" err="1"/>
              <a:t>Godfray</a:t>
            </a:r>
            <a:r>
              <a:rPr lang="en-GB" altLang="en-US" sz="2800" dirty="0"/>
              <a:t>, H.C.J., </a:t>
            </a:r>
            <a:r>
              <a:rPr lang="en-GB" altLang="en-US" sz="2800" dirty="0" err="1"/>
              <a:t>Beddington</a:t>
            </a:r>
            <a:r>
              <a:rPr lang="en-GB" altLang="en-US" sz="2800" dirty="0"/>
              <a:t>, J.R., </a:t>
            </a:r>
            <a:r>
              <a:rPr lang="en-GB" altLang="en-US" sz="2800" dirty="0" err="1"/>
              <a:t>Crute</a:t>
            </a:r>
            <a:r>
              <a:rPr lang="en-GB" altLang="en-US" sz="2800" dirty="0"/>
              <a:t>, I.R., Haddad, L., Lawrence, D., Muir, J.F., Pretty, J., Robinson, S., Thomas, S.M. and </a:t>
            </a:r>
            <a:r>
              <a:rPr lang="en-GB" altLang="en-US" sz="2800" dirty="0" err="1"/>
              <a:t>Toulmin</a:t>
            </a:r>
            <a:r>
              <a:rPr lang="en-GB" altLang="en-US" sz="2800" dirty="0"/>
              <a:t>, C. (2010) Food security: the challenge of feeding 9 billion people. </a:t>
            </a:r>
            <a:r>
              <a:rPr lang="en-GB" altLang="en-US" sz="2800" i="1" dirty="0"/>
              <a:t>Science</a:t>
            </a:r>
            <a:r>
              <a:rPr lang="en-GB" altLang="en-US" sz="2800" dirty="0"/>
              <a:t>, 327, 812-818.</a:t>
            </a:r>
          </a:p>
        </p:txBody>
      </p:sp>
    </p:spTree>
    <p:extLst>
      <p:ext uri="{BB962C8B-B14F-4D97-AF65-F5344CB8AC3E}">
        <p14:creationId xmlns:p14="http://schemas.microsoft.com/office/powerpoint/2010/main" val="36106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D55C19"/>
                </a:solidFill>
              </a:rPr>
              <a:t>Harvard format, </a:t>
            </a:r>
            <a:br>
              <a:rPr lang="en-GB" dirty="0" smtClean="0">
                <a:solidFill>
                  <a:srgbClr val="D55C19"/>
                </a:solidFill>
              </a:rPr>
            </a:br>
            <a:r>
              <a:rPr lang="en-GB" dirty="0" smtClean="0">
                <a:solidFill>
                  <a:srgbClr val="D55C19"/>
                </a:solidFill>
              </a:rPr>
              <a:t>referencing web pages</a:t>
            </a:r>
            <a:endParaRPr lang="en-GB" sz="2000" dirty="0">
              <a:solidFill>
                <a:srgbClr val="D55C1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233629"/>
            <a:ext cx="70421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5950" y="5274652"/>
            <a:ext cx="6723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Hint: Avoid citing web pages. Aim to cite only peer-reviewed academic journals or books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43076" y="4523867"/>
            <a:ext cx="2629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Example by Ian </a:t>
            </a:r>
            <a:r>
              <a:rPr lang="en-GB" sz="2000" dirty="0" err="1" smtClean="0"/>
              <a:t>Colbeck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1050925" y="2136808"/>
            <a:ext cx="7042150" cy="279557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5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D55C19"/>
                </a:solidFill>
              </a:rPr>
              <a:t>Referencing mistakes</a:t>
            </a:r>
            <a:endParaRPr lang="en-GB" sz="2000" dirty="0">
              <a:solidFill>
                <a:srgbClr val="D55C1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99" y="1263237"/>
            <a:ext cx="8448675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Wrong: </a:t>
            </a:r>
            <a:r>
              <a:rPr lang="en-GB" sz="2400" dirty="0"/>
              <a:t>Jones T, Murray R. (2011). Current research in and development of treatments for Parkinson's disease. Available: </a:t>
            </a:r>
            <a:r>
              <a:rPr lang="en-GB" sz="2400" dirty="0">
                <a:hlinkClick r:id="rId2"/>
              </a:rPr>
              <a:t>https://www.pharmaceutical-journal.com/news-and-analysis/news/current-research-in-and-development-of-treatments-for-parkinsons-disease/11083642.article?firstPass=false</a:t>
            </a:r>
            <a:r>
              <a:rPr lang="en-GB" sz="2400" dirty="0"/>
              <a:t>. Last accessed 7/2/19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b="1" dirty="0" smtClean="0"/>
              <a:t>Correct</a:t>
            </a:r>
            <a:r>
              <a:rPr lang="en-GB" sz="2400" b="1" dirty="0"/>
              <a:t>:</a:t>
            </a:r>
            <a:r>
              <a:rPr lang="en-GB" sz="2400" dirty="0"/>
              <a:t> Jones ,T., Murray, R. (2011). Current research in and development of treatments for Parkinson's disease. The Pharmaceutical Journal, 287, 293  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b="1" dirty="0" smtClean="0"/>
              <a:t>Explanation:</a:t>
            </a:r>
            <a:r>
              <a:rPr lang="en-GB" sz="2400" dirty="0" smtClean="0"/>
              <a:t> This is a journal article, not a web page; therefore, it needs the journal name, volume number and pages (in this case just the first page is known). URL is not needed in this case.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18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D55C19"/>
                </a:solidFill>
              </a:rPr>
              <a:t>Referencing mistakes</a:t>
            </a:r>
            <a:endParaRPr lang="en-GB" sz="2000" dirty="0">
              <a:solidFill>
                <a:srgbClr val="D55C1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99" y="1263237"/>
            <a:ext cx="8448675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Wrong: </a:t>
            </a:r>
            <a:r>
              <a:rPr lang="en-GB" sz="2400" dirty="0"/>
              <a:t>Oakley, J., 2002. Democracy, embryonic stem cell research, and the Roman Catholic church. Journal of Medical Ethics, 28(4), pp.228–228. Available at: </a:t>
            </a:r>
            <a:r>
              <a:rPr lang="en-GB" sz="2400" dirty="0">
                <a:hlinkClick r:id="rId2"/>
              </a:rPr>
              <a:t>http://jme.bmj.com/content/28/4/228.abstract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b="1" dirty="0"/>
              <a:t>Correct: </a:t>
            </a:r>
            <a:r>
              <a:rPr lang="en-GB" sz="2400" dirty="0"/>
              <a:t>Oakley, J., 2002. Democracy, embryonic stem cell research, and the Roman Catholic church. Journal of Medical Ethics, 28(4), 228–228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b="1" dirty="0"/>
              <a:t>Explanation:</a:t>
            </a:r>
            <a:r>
              <a:rPr lang="en-GB" sz="2400" dirty="0"/>
              <a:t> This is a journal article, not a web page; therefore, URL is not needed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b="1" dirty="0"/>
              <a:t>In-text citation:</a:t>
            </a:r>
            <a:r>
              <a:rPr lang="en-GB" sz="2400" dirty="0"/>
              <a:t> "It was shown that ... (Oakley, 2002)" or "Oakley (2002) argues that ..."</a:t>
            </a:r>
          </a:p>
        </p:txBody>
      </p:sp>
    </p:spTree>
    <p:extLst>
      <p:ext uri="{BB962C8B-B14F-4D97-AF65-F5344CB8AC3E}">
        <p14:creationId xmlns:p14="http://schemas.microsoft.com/office/powerpoint/2010/main" val="1723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D55C19"/>
                </a:solidFill>
              </a:rPr>
              <a:t>Referencing mistakes</a:t>
            </a:r>
            <a:endParaRPr lang="en-GB" sz="2000" dirty="0">
              <a:solidFill>
                <a:srgbClr val="D55C1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99" y="1225137"/>
            <a:ext cx="8448675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Wrong:</a:t>
            </a:r>
            <a:r>
              <a:rPr lang="en-GB" sz="2400" dirty="0"/>
              <a:t> Holland, S., </a:t>
            </a:r>
            <a:r>
              <a:rPr lang="en-GB" sz="2400" dirty="0" err="1"/>
              <a:t>Lebacqz</a:t>
            </a:r>
            <a:r>
              <a:rPr lang="en-GB" sz="2400" dirty="0"/>
              <a:t>, K. and </a:t>
            </a:r>
            <a:r>
              <a:rPr lang="en-GB" sz="2400" dirty="0" err="1"/>
              <a:t>Zoloth</a:t>
            </a:r>
            <a:r>
              <a:rPr lang="en-GB" sz="2400" dirty="0"/>
              <a:t>, L. (2001) The human embryonic stem cell debate: Science, ethics, and public policy. Available at: </a:t>
            </a:r>
            <a:r>
              <a:rPr lang="en-GB" sz="2400" dirty="0">
                <a:hlinkClick r:id="rId2"/>
              </a:rPr>
              <a:t>https://books.google.co.uk/books?hl=en&amp;lr=&amp;id=R1wV2pNTRfwC&amp;oi=fnd&amp;pg=PR11&amp;dq=embryonic+stem+cells+government+ethics&amp;ots=7Hj8s_PbIH&amp;sig=xa2UM3Y4j7mOOUOROu3TArR5XTA#v=onepage&amp;q=embryonic%20stem%20cells%20government%20ethics&amp;f=false</a:t>
            </a:r>
            <a:r>
              <a:rPr lang="en-GB" sz="2400" dirty="0"/>
              <a:t> (Accessed: 2 February 2017</a:t>
            </a:r>
            <a:r>
              <a:rPr lang="en-GB" sz="2400" dirty="0" smtClean="0"/>
              <a:t>).</a:t>
            </a:r>
          </a:p>
          <a:p>
            <a:endParaRPr lang="en-GB" sz="2400" dirty="0"/>
          </a:p>
          <a:p>
            <a:r>
              <a:rPr lang="en-GB" sz="2400" b="1" dirty="0"/>
              <a:t>Correct: </a:t>
            </a:r>
            <a:r>
              <a:rPr lang="en-GB" sz="2400" dirty="0"/>
              <a:t>Holland, S., </a:t>
            </a:r>
            <a:r>
              <a:rPr lang="en-GB" sz="2400" dirty="0" err="1"/>
              <a:t>Lebacqz</a:t>
            </a:r>
            <a:r>
              <a:rPr lang="en-GB" sz="2400" dirty="0"/>
              <a:t>, K. &amp; </a:t>
            </a:r>
            <a:r>
              <a:rPr lang="en-GB" sz="2400" dirty="0" err="1"/>
              <a:t>Zoloth</a:t>
            </a:r>
            <a:r>
              <a:rPr lang="en-GB" sz="2400" dirty="0"/>
              <a:t>, L. (</a:t>
            </a:r>
            <a:r>
              <a:rPr lang="en-GB" sz="2400" dirty="0" err="1"/>
              <a:t>eds</a:t>
            </a:r>
            <a:r>
              <a:rPr lang="en-GB" sz="2400" dirty="0"/>
              <a:t>) (2001) The human embryonic stem cell debate: Science, ethics, and public policy. Cambridge, Massachusetts, MIT Press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b="1" dirty="0"/>
              <a:t>Explanation:</a:t>
            </a:r>
            <a:r>
              <a:rPr lang="en-GB" sz="2400" dirty="0"/>
              <a:t> This is a book, not just a web page; therefore, it requires all proper book credentials and does not require </a:t>
            </a:r>
            <a:r>
              <a:rPr lang="en-GB" sz="2400" dirty="0" smtClean="0"/>
              <a:t>URL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88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D55C19"/>
                </a:solidFill>
              </a:rPr>
              <a:t>Referencing mistakes</a:t>
            </a:r>
            <a:endParaRPr lang="en-GB" sz="2000" dirty="0">
              <a:solidFill>
                <a:srgbClr val="D55C1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99" y="1225137"/>
            <a:ext cx="8448675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Wrong:</a:t>
            </a:r>
            <a:r>
              <a:rPr lang="en-GB" sz="2400" dirty="0"/>
              <a:t> </a:t>
            </a:r>
            <a:r>
              <a:rPr lang="en-GB" sz="2400" dirty="0" err="1"/>
              <a:t>Coghlan</a:t>
            </a:r>
            <a:r>
              <a:rPr lang="en-GB" sz="2400" dirty="0"/>
              <a:t>, A., New Scientist, 2014. Stem cell timeline: The history of a medical sensation. </a:t>
            </a:r>
            <a:r>
              <a:rPr lang="en-GB" sz="2400" dirty="0">
                <a:hlinkClick r:id="rId2"/>
              </a:rPr>
              <a:t>https://www.newscientist.com/article/dn24970-stem-cell-timeline-the-history-of-a-medical-sensation/</a:t>
            </a:r>
            <a:r>
              <a:rPr lang="en-GB" sz="2400" dirty="0"/>
              <a:t>. Last accessed 09 December 2016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b="1" dirty="0"/>
              <a:t>Correct: </a:t>
            </a:r>
            <a:r>
              <a:rPr lang="en-GB" sz="2400" dirty="0" err="1"/>
              <a:t>Coghlan</a:t>
            </a:r>
            <a:r>
              <a:rPr lang="en-GB" sz="2400" dirty="0"/>
              <a:t>, A., 2014. Stem cell timeline: The history of a medical sensation. </a:t>
            </a:r>
            <a:r>
              <a:rPr lang="en-GB" sz="2400" i="1" dirty="0"/>
              <a:t>New Scientist</a:t>
            </a:r>
            <a:r>
              <a:rPr lang="en-GB" sz="2400" dirty="0"/>
              <a:t>. [online] Available at: </a:t>
            </a:r>
            <a:r>
              <a:rPr lang="en-GB" sz="2400" dirty="0">
                <a:hlinkClick r:id="rId2"/>
              </a:rPr>
              <a:t>https://www.newscientist.com/article/dn24970-stem-cell-timeline-the-history-of-a-medical-sensation/</a:t>
            </a:r>
            <a:r>
              <a:rPr lang="en-GB" sz="2400" dirty="0"/>
              <a:t>. Last accessed 09 December 2016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b="1" dirty="0"/>
              <a:t>Explanation:</a:t>
            </a:r>
            <a:r>
              <a:rPr lang="en-GB" sz="2400" dirty="0"/>
              <a:t> This is a magazine article, not just a web page; therefore, the name of the magazine is an essential part of the reference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153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D55C19"/>
                </a:solidFill>
              </a:rPr>
              <a:t>Referencing mistakes</a:t>
            </a:r>
            <a:endParaRPr lang="en-GB" sz="2000" dirty="0">
              <a:solidFill>
                <a:srgbClr val="D55C1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99" y="1225137"/>
            <a:ext cx="8448675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Wrong: </a:t>
            </a:r>
            <a:r>
              <a:rPr lang="en-GB" sz="2400" dirty="0"/>
              <a:t>Explorestemcells.co.uk. (2017). Stem Cell Research Around the World. [online] Available at: </a:t>
            </a:r>
            <a:r>
              <a:rPr lang="en-GB" sz="2400" dirty="0">
                <a:hlinkClick r:id="rId2"/>
              </a:rPr>
              <a:t>http://www.explorestemcells.co.uk/stemcellresearcharoundworld.html</a:t>
            </a:r>
            <a:r>
              <a:rPr lang="en-GB" sz="2400" dirty="0"/>
              <a:t> [Accessed 3 Feb. 2017</a:t>
            </a:r>
            <a:r>
              <a:rPr lang="en-GB" sz="2400" dirty="0" smtClean="0"/>
              <a:t>].</a:t>
            </a:r>
          </a:p>
          <a:p>
            <a:endParaRPr lang="en-GB" sz="2400" dirty="0"/>
          </a:p>
          <a:p>
            <a:r>
              <a:rPr lang="en-GB" sz="2400" b="1" dirty="0"/>
              <a:t>Correct: </a:t>
            </a:r>
            <a:r>
              <a:rPr lang="en-GB" sz="2400" dirty="0" err="1"/>
              <a:t>Murnaghan</a:t>
            </a:r>
            <a:r>
              <a:rPr lang="en-GB" sz="2400" dirty="0"/>
              <a:t>, I., 2017. Stem Cell Research Around the World [online] Available at: </a:t>
            </a:r>
            <a:r>
              <a:rPr lang="en-GB" sz="2400" dirty="0">
                <a:hlinkClick r:id="rId2"/>
              </a:rPr>
              <a:t>http://www.explorestemcells.co.uk/stemcellresearcharoundworld.html</a:t>
            </a:r>
            <a:r>
              <a:rPr lang="en-GB" sz="2400" dirty="0"/>
              <a:t> [Accessed 3 February 2017</a:t>
            </a:r>
            <a:r>
              <a:rPr lang="en-GB" sz="2400" dirty="0" smtClean="0"/>
              <a:t>].</a:t>
            </a:r>
          </a:p>
          <a:p>
            <a:endParaRPr lang="en-GB" sz="2400" dirty="0"/>
          </a:p>
          <a:p>
            <a:r>
              <a:rPr lang="en-GB" sz="2400" b="1" dirty="0"/>
              <a:t>Explanation:</a:t>
            </a:r>
            <a:r>
              <a:rPr lang="en-GB" sz="2400" dirty="0"/>
              <a:t> Every text, even a text on a web page, has an author (it can be a collective author such as an organization, a web pseudonym, or "anonymous", but there is always </a:t>
            </a:r>
            <a:r>
              <a:rPr lang="en-GB" sz="2400" i="1" dirty="0"/>
              <a:t>some </a:t>
            </a:r>
            <a:r>
              <a:rPr lang="en-GB" sz="2400" dirty="0"/>
              <a:t>author). This is an essential part of the reference.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393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2" y="349893"/>
            <a:ext cx="6590298" cy="579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9469" y="6140926"/>
            <a:ext cx="5722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https://www.bbc.co.uk/news/world-europe-17586128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141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D55C19"/>
                </a:solidFill>
              </a:rPr>
              <a:t>Referencing mistakes</a:t>
            </a:r>
            <a:endParaRPr lang="en-GB" sz="2000" dirty="0">
              <a:solidFill>
                <a:srgbClr val="D55C1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99" y="1225137"/>
            <a:ext cx="8448675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Wrong: </a:t>
            </a:r>
            <a:r>
              <a:rPr lang="en-GB" sz="2400" dirty="0"/>
              <a:t>Council, M.R. (2014) Regenerative medicine &amp; stem cells - our research - medical research council. Available at: </a:t>
            </a:r>
            <a:r>
              <a:rPr lang="en-GB" sz="2400" dirty="0">
                <a:hlinkClick r:id="rId2"/>
              </a:rPr>
              <a:t>http://www.mrc.ac.uk/research/initiatives/regenerative-medicine-stem-cells/</a:t>
            </a:r>
            <a:r>
              <a:rPr lang="en-GB" sz="2400" dirty="0"/>
              <a:t> (Accessed: 10 January 2017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r>
              <a:rPr lang="en-GB" sz="2400" b="1" dirty="0"/>
              <a:t>Correct: </a:t>
            </a:r>
            <a:r>
              <a:rPr lang="en-GB" sz="2400" dirty="0"/>
              <a:t>Medical Research Council, 2017. Regenerative medicine &amp; stem cells [online]. Available at: </a:t>
            </a:r>
            <a:r>
              <a:rPr lang="en-GB" sz="2400" dirty="0">
                <a:hlinkClick r:id="rId2"/>
              </a:rPr>
              <a:t>http://www.mrc.ac.uk/research/initiatives/regenerative-medicine-stem-cells/</a:t>
            </a:r>
            <a:r>
              <a:rPr lang="en-GB" sz="2400" dirty="0"/>
              <a:t> [Accessed: 10 January 2017</a:t>
            </a:r>
            <a:r>
              <a:rPr lang="en-GB" sz="2400" dirty="0" smtClean="0"/>
              <a:t>]</a:t>
            </a:r>
          </a:p>
          <a:p>
            <a:endParaRPr lang="en-GB" sz="2400" dirty="0"/>
          </a:p>
          <a:p>
            <a:r>
              <a:rPr lang="en-GB" sz="2400" b="1" dirty="0"/>
              <a:t>Explanation:</a:t>
            </a:r>
            <a:r>
              <a:rPr lang="en-GB" sz="2400" dirty="0"/>
              <a:t> </a:t>
            </a:r>
            <a:r>
              <a:rPr lang="en-GB" sz="2400" dirty="0" smtClean="0"/>
              <a:t>The </a:t>
            </a:r>
            <a:r>
              <a:rPr lang="en-GB" sz="2400" dirty="0"/>
              <a:t>name of </a:t>
            </a:r>
            <a:r>
              <a:rPr lang="en-GB" sz="2400" dirty="0" smtClean="0"/>
              <a:t>organization </a:t>
            </a:r>
            <a:r>
              <a:rPr lang="en-GB" sz="2400" dirty="0"/>
              <a:t>(Medical Research Council</a:t>
            </a:r>
            <a:r>
              <a:rPr lang="en-GB" sz="2400" dirty="0" smtClean="0"/>
              <a:t>) is misinterpreted as </a:t>
            </a:r>
            <a:r>
              <a:rPr lang="en-GB" sz="2400" dirty="0"/>
              <a:t>a person whose last name is Council. This funny situation is actually quite frequent in </a:t>
            </a:r>
            <a:r>
              <a:rPr lang="en-GB" sz="2400" dirty="0" smtClean="0"/>
              <a:t>essays </a:t>
            </a:r>
            <a:r>
              <a:rPr lang="en-GB" sz="2400" dirty="0"/>
              <a:t>that I am marking. To avoid </a:t>
            </a:r>
            <a:r>
              <a:rPr lang="en-GB" sz="2400" dirty="0" smtClean="0"/>
              <a:t>it, make </a:t>
            </a:r>
            <a:r>
              <a:rPr lang="en-GB" sz="2400" dirty="0"/>
              <a:t>sure you specified the proper type of </a:t>
            </a:r>
            <a:r>
              <a:rPr lang="en-GB" sz="2400" dirty="0" smtClean="0"/>
              <a:t>reference in your referencing software, </a:t>
            </a:r>
            <a:r>
              <a:rPr lang="en-GB" sz="2400" dirty="0"/>
              <a:t>and </a:t>
            </a:r>
            <a:r>
              <a:rPr lang="en-GB" sz="2400" dirty="0" smtClean="0"/>
              <a:t>also check </a:t>
            </a:r>
            <a:r>
              <a:rPr lang="en-GB" sz="2400" dirty="0"/>
              <a:t>it </a:t>
            </a:r>
            <a:r>
              <a:rPr lang="en-GB" sz="2400" dirty="0" smtClean="0"/>
              <a:t>manually.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74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D55C19"/>
                </a:solidFill>
              </a:rPr>
              <a:t>Referencing mistakes</a:t>
            </a:r>
            <a:endParaRPr lang="en-GB" sz="2000" dirty="0">
              <a:solidFill>
                <a:srgbClr val="D55C1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99" y="1225137"/>
            <a:ext cx="8448675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Wrong: </a:t>
            </a:r>
            <a:r>
              <a:rPr lang="en-GB" sz="2400" dirty="0"/>
              <a:t>Human Fertilisation and Embryology Authority. </a:t>
            </a:r>
            <a:r>
              <a:rPr lang="en-GB" sz="2400" dirty="0">
                <a:hlinkClick r:id="rId2"/>
              </a:rPr>
              <a:t>http://www.hfea.gov.uk/134.html</a:t>
            </a:r>
            <a:r>
              <a:rPr lang="en-GB" sz="2400" dirty="0"/>
              <a:t>. Last accessed: </a:t>
            </a:r>
            <a:r>
              <a:rPr lang="en-GB" sz="2400" dirty="0" smtClean="0"/>
              <a:t>01/01/17</a:t>
            </a:r>
          </a:p>
          <a:p>
            <a:endParaRPr lang="en-GB" dirty="0"/>
          </a:p>
          <a:p>
            <a:r>
              <a:rPr lang="en-GB" sz="2400" b="1" dirty="0"/>
              <a:t>Wrong:</a:t>
            </a:r>
            <a:r>
              <a:rPr lang="en-GB" sz="2400" dirty="0"/>
              <a:t> The National Archives: Department of Health (2012): </a:t>
            </a:r>
            <a:r>
              <a:rPr lang="en-GB" sz="2400" dirty="0">
                <a:hlinkClick r:id="rId3"/>
              </a:rPr>
              <a:t>http://webarchive.nationalarchives.gov.uk/+/www.dh.gov.uk/ab/UKSCI/index.htm</a:t>
            </a:r>
            <a:r>
              <a:rPr lang="en-GB" sz="2400" dirty="0"/>
              <a:t> Last accessed 29th January </a:t>
            </a:r>
            <a:r>
              <a:rPr lang="en-GB" sz="2400" dirty="0" smtClean="0"/>
              <a:t>2017</a:t>
            </a:r>
          </a:p>
          <a:p>
            <a:endParaRPr lang="en-GB" dirty="0"/>
          </a:p>
          <a:p>
            <a:r>
              <a:rPr lang="en-GB" sz="2400" b="1" dirty="0"/>
              <a:t>Correct: </a:t>
            </a:r>
            <a:r>
              <a:rPr lang="en-GB" sz="2400" dirty="0"/>
              <a:t>Human Fertilisation and Embryology Act 2008. [online] Available at: </a:t>
            </a:r>
            <a:r>
              <a:rPr lang="en-GB" sz="2400" dirty="0" smtClean="0">
                <a:hlinkClick r:id="rId4"/>
              </a:rPr>
              <a:t>http</a:t>
            </a:r>
            <a:r>
              <a:rPr lang="en-GB" sz="2400" dirty="0">
                <a:hlinkClick r:id="rId4"/>
              </a:rPr>
              <a:t>://www.legislation.gov.uk/ukpga/2008/22/contents</a:t>
            </a:r>
            <a:r>
              <a:rPr lang="en-GB" sz="2400" dirty="0"/>
              <a:t>. Last accessed: </a:t>
            </a:r>
            <a:r>
              <a:rPr lang="en-GB" sz="2400" dirty="0" smtClean="0"/>
              <a:t>01/01/17</a:t>
            </a:r>
          </a:p>
          <a:p>
            <a:endParaRPr lang="en-GB" dirty="0"/>
          </a:p>
          <a:p>
            <a:r>
              <a:rPr lang="en-GB" sz="2400" b="1" dirty="0"/>
              <a:t>Explanation:</a:t>
            </a:r>
            <a:r>
              <a:rPr lang="en-GB" sz="2400" dirty="0"/>
              <a:t> In this case the web page cited by the student contained a link to the legislative act which should have been followed. The original legislative act has to be cited, not one of the myriads of web pages describing it.</a:t>
            </a:r>
          </a:p>
        </p:txBody>
      </p:sp>
    </p:spTree>
    <p:extLst>
      <p:ext uri="{BB962C8B-B14F-4D97-AF65-F5344CB8AC3E}">
        <p14:creationId xmlns:p14="http://schemas.microsoft.com/office/powerpoint/2010/main" val="25143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346"/>
            <a:ext cx="9144000" cy="886547"/>
          </a:xfrm>
        </p:spPr>
        <p:txBody>
          <a:bodyPr/>
          <a:lstStyle/>
          <a:p>
            <a:pPr algn="ctr"/>
            <a:r>
              <a:rPr lang="en-US" sz="4600" dirty="0" smtClean="0"/>
              <a:t>Hints to </a:t>
            </a:r>
            <a:r>
              <a:rPr lang="en-US" sz="4600" dirty="0"/>
              <a:t>avoid </a:t>
            </a:r>
            <a:r>
              <a:rPr lang="en-US" sz="4600" dirty="0" smtClean="0"/>
              <a:t>referencing </a:t>
            </a:r>
            <a:r>
              <a:rPr lang="en-US" sz="4600" dirty="0"/>
              <a:t>mistakes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397" y="1473697"/>
            <a:ext cx="74165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Avoid citing “grey” literature (anything except books, journals, preprints, theses).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Pay </a:t>
            </a:r>
            <a:r>
              <a:rPr lang="en-US" sz="3200" dirty="0"/>
              <a:t>attention to special </a:t>
            </a:r>
            <a:r>
              <a:rPr lang="en-US" sz="3200" dirty="0" smtClean="0"/>
              <a:t>styles when citing patents and legislation documents.</a:t>
            </a:r>
          </a:p>
          <a:p>
            <a:pPr marL="0" lvl="1">
              <a:buFont typeface="Wingdings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Use Word + EndNote (</a:t>
            </a:r>
            <a:r>
              <a:rPr lang="en-GB" sz="3200" dirty="0">
                <a:hlinkClick r:id="rId2"/>
              </a:rPr>
              <a:t>essex.ac.uk/staff/it-services/endnote</a:t>
            </a:r>
            <a:endParaRPr lang="en-US" sz="3200" dirty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Or “Cite them right online”, see </a:t>
            </a:r>
            <a:r>
              <a:rPr lang="en-GB" sz="3200" dirty="0">
                <a:hlinkClick r:id="rId3"/>
              </a:rPr>
              <a:t>https://library.essex.ac.uk/referencing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Always manually check citations </a:t>
            </a:r>
          </a:p>
          <a:p>
            <a:r>
              <a:rPr lang="en-US" sz="3200" dirty="0" smtClean="0"/>
              <a:t>(every software can make mistakes)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677" y="6488668"/>
            <a:ext cx="83836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www.authorea.com/users/113502/articles/157923-a-student-guide-to-citations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7398" y="1550697"/>
            <a:ext cx="7161196" cy="9614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37398" y="2541069"/>
            <a:ext cx="7161196" cy="94327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37398" y="3510438"/>
            <a:ext cx="7161196" cy="188933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37398" y="5427042"/>
            <a:ext cx="5929162" cy="94327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8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346"/>
            <a:ext cx="8229600" cy="886547"/>
          </a:xfrm>
        </p:spPr>
        <p:txBody>
          <a:bodyPr/>
          <a:lstStyle/>
          <a:p>
            <a:r>
              <a:rPr lang="en-US" sz="4800" dirty="0" smtClean="0"/>
              <a:t>Finding peer-reviewed articles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1" y="1685453"/>
            <a:ext cx="7628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PubMed (</a:t>
            </a:r>
            <a:r>
              <a:rPr lang="en-GB" sz="3200" dirty="0" smtClean="0">
                <a:hlinkClick r:id="rId2"/>
              </a:rPr>
              <a:t>ncbi.nlm.nih.gov/</a:t>
            </a:r>
            <a:r>
              <a:rPr lang="en-GB" sz="3200" dirty="0" err="1" smtClean="0">
                <a:hlinkClick r:id="rId2"/>
              </a:rPr>
              <a:t>pubmed</a:t>
            </a:r>
            <a:r>
              <a:rPr lang="en-GB" sz="3200" dirty="0" smtClean="0"/>
              <a:t>)</a:t>
            </a:r>
          </a:p>
          <a:p>
            <a:endParaRPr lang="en-US" sz="3200" dirty="0"/>
          </a:p>
          <a:p>
            <a:r>
              <a:rPr lang="en-US" sz="3200" dirty="0" smtClean="0"/>
              <a:t>Google Scholar (</a:t>
            </a:r>
            <a:r>
              <a:rPr lang="en-GB" sz="3200" dirty="0" smtClean="0">
                <a:hlinkClick r:id="rId3"/>
              </a:rPr>
              <a:t>https://scholar.google.com</a:t>
            </a:r>
            <a:r>
              <a:rPr lang="en-GB" sz="3200" dirty="0" smtClean="0"/>
              <a:t>)</a:t>
            </a:r>
          </a:p>
          <a:p>
            <a:endParaRPr lang="en-GB" sz="3200" dirty="0"/>
          </a:p>
          <a:p>
            <a:r>
              <a:rPr lang="en-GB" sz="3200" dirty="0" smtClean="0"/>
              <a:t>Our library (</a:t>
            </a:r>
            <a:r>
              <a:rPr lang="en-GB" sz="3200" dirty="0">
                <a:hlinkClick r:id="rId4"/>
              </a:rPr>
              <a:t>https://</a:t>
            </a:r>
            <a:r>
              <a:rPr lang="en-GB" sz="3200" dirty="0" smtClean="0">
                <a:hlinkClick r:id="rId4"/>
              </a:rPr>
              <a:t>library.essex.ac.uk</a:t>
            </a:r>
            <a:r>
              <a:rPr lang="en-GB" sz="3200" dirty="0" smtClean="0"/>
              <a:t>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028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210"/>
            <a:ext cx="8229600" cy="886547"/>
          </a:xfrm>
        </p:spPr>
        <p:txBody>
          <a:bodyPr/>
          <a:lstStyle/>
          <a:p>
            <a:pPr algn="ctr"/>
            <a:r>
              <a:rPr lang="en-US" sz="4800" dirty="0" smtClean="0"/>
              <a:t>Literature search in our library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03350"/>
            <a:ext cx="81153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210"/>
            <a:ext cx="8229600" cy="886547"/>
          </a:xfrm>
        </p:spPr>
        <p:txBody>
          <a:bodyPr/>
          <a:lstStyle/>
          <a:p>
            <a:pPr algn="ctr"/>
            <a:r>
              <a:rPr lang="en-US" sz="4800" dirty="0" smtClean="0"/>
              <a:t>Biomedical literature in </a:t>
            </a:r>
            <a:r>
              <a:rPr lang="en-US" sz="4800" dirty="0" err="1" smtClean="0"/>
              <a:t>PubMed</a:t>
            </a:r>
            <a:endParaRPr lang="en-US" sz="4800" dirty="0"/>
          </a:p>
        </p:txBody>
      </p:sp>
      <p:pic>
        <p:nvPicPr>
          <p:cNvPr id="4" name="Picture 3" descr="pub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0" y="1617669"/>
            <a:ext cx="8386762" cy="2295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676" y="4265738"/>
            <a:ext cx="7819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smtClean="0"/>
              <a:t> Includes only peer-reviewed journals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Advanced search (author, year, journal, etc)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Not possible to track citations</a:t>
            </a:r>
          </a:p>
        </p:txBody>
      </p:sp>
    </p:spTree>
    <p:extLst>
      <p:ext uri="{BB962C8B-B14F-4D97-AF65-F5344CB8AC3E}">
        <p14:creationId xmlns:p14="http://schemas.microsoft.com/office/powerpoint/2010/main" val="34585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8210"/>
            <a:ext cx="8229600" cy="886547"/>
          </a:xfrm>
        </p:spPr>
        <p:txBody>
          <a:bodyPr/>
          <a:lstStyle/>
          <a:p>
            <a:pPr algn="ctr"/>
            <a:r>
              <a:rPr lang="en-US" sz="4800" dirty="0" smtClean="0"/>
              <a:t>Literature in Google Scholar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57236" y="3979978"/>
            <a:ext cx="73843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smtClean="0"/>
              <a:t> Includes PDFs from all respectful sources</a:t>
            </a:r>
          </a:p>
          <a:p>
            <a:r>
              <a:rPr lang="en-US" sz="3200" dirty="0" smtClean="0"/>
              <a:t>    (such as e.g. your personal web site </a:t>
            </a:r>
            <a:r>
              <a:rPr lang="en-US" sz="3200" dirty="0" smtClean="0">
                <a:sym typeface="Wingdings" pitchFamily="2" charset="2"/>
              </a:rPr>
              <a:t>)</a:t>
            </a:r>
            <a:endParaRPr lang="en-US" sz="3200" dirty="0" smtClean="0"/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Allows to sign up for search alerts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It is possible to track citations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Allows to create your own profile</a:t>
            </a:r>
          </a:p>
        </p:txBody>
      </p:sp>
      <p:pic>
        <p:nvPicPr>
          <p:cNvPr id="7" name="Picture 6" descr="Google_schol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923" y="1240014"/>
            <a:ext cx="4778154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24" y="345346"/>
            <a:ext cx="6761759" cy="886547"/>
          </a:xfrm>
        </p:spPr>
        <p:txBody>
          <a:bodyPr/>
          <a:lstStyle/>
          <a:p>
            <a:r>
              <a:rPr lang="en-US" sz="4800" dirty="0" smtClean="0"/>
              <a:t>Citing literature references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23519" y="1349840"/>
            <a:ext cx="7743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EndNote (for Windows and Mac)</a:t>
            </a:r>
          </a:p>
          <a:p>
            <a:pPr lvl="1"/>
            <a:r>
              <a:rPr lang="en-GB" sz="3200" dirty="0" smtClean="0">
                <a:hlinkClick r:id="rId2"/>
              </a:rPr>
              <a:t>essex.ac.uk/staff/it-services/endnote</a:t>
            </a:r>
            <a:endParaRPr lang="en-US" sz="3200" dirty="0" smtClean="0"/>
          </a:p>
          <a:p>
            <a:pPr lvl="1"/>
            <a:endParaRPr lang="en-US" sz="16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Papers (for Mac, expensive license)</a:t>
            </a:r>
          </a:p>
          <a:p>
            <a:pPr lvl="1"/>
            <a:endParaRPr lang="en-US" sz="16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err="1"/>
              <a:t>Mendeley</a:t>
            </a:r>
            <a:r>
              <a:rPr lang="en-US" sz="3200" dirty="0"/>
              <a:t> (online, needs registration</a:t>
            </a:r>
            <a:r>
              <a:rPr lang="en-US" sz="3200" dirty="0" smtClean="0"/>
              <a:t>)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Other solutions:</a:t>
            </a:r>
          </a:p>
          <a:p>
            <a:pPr lvl="1"/>
            <a:r>
              <a:rPr lang="en-US" sz="3200" dirty="0" smtClean="0">
                <a:hlinkClick r:id="rId3"/>
              </a:rPr>
              <a:t>https://en.wikipedia.org/wiki/Comparison_of_reference_management_software</a:t>
            </a:r>
            <a:r>
              <a:rPr lang="en-US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03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435100" y="15875"/>
            <a:ext cx="6284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dirty="0">
                <a:hlinkClick r:id="rId2"/>
              </a:rPr>
              <a:t>https://library.essex.ac.uk/referencing</a:t>
            </a:r>
            <a:endParaRPr lang="en-GB" altLang="en-US" sz="24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27826"/>
            <a:ext cx="8580474" cy="643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5181" y="5124893"/>
            <a:ext cx="2977117" cy="1733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42244" y="6457890"/>
            <a:ext cx="290175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Adopted from Ian </a:t>
            </a:r>
            <a:r>
              <a:rPr lang="en-GB" sz="2000" dirty="0" err="1" smtClean="0"/>
              <a:t>Colbeck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237502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881"/>
            <a:ext cx="9144000" cy="515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8545" y="231627"/>
            <a:ext cx="6837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hlinkClick r:id="rId3"/>
              </a:rPr>
              <a:t>https://www.citethemrightonline.com</a:t>
            </a:r>
            <a:r>
              <a:rPr lang="en-GB" sz="2800" dirty="0" smtClean="0">
                <a:hlinkClick r:id="rId3"/>
              </a:rPr>
              <a:t>/</a:t>
            </a:r>
            <a:endParaRPr lang="en-GB" sz="2800" dirty="0" smtClean="0"/>
          </a:p>
          <a:p>
            <a:r>
              <a:rPr lang="en-GB" sz="2800" dirty="0" smtClean="0"/>
              <a:t>(need to log in from a university computer or through our university’s library website)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77825" y="6352668"/>
            <a:ext cx="2901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Adopted from Ian </a:t>
            </a:r>
            <a:r>
              <a:rPr lang="en-GB" sz="2000" dirty="0" err="1" smtClean="0">
                <a:solidFill>
                  <a:schemeClr val="bg1"/>
                </a:solidFill>
              </a:rPr>
              <a:t>Colbeck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545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Plagiarism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“Using </a:t>
            </a:r>
            <a:r>
              <a:rPr lang="en-GB" dirty="0"/>
              <a:t>or copying the work of others (whether written, printed or in any other form) without proper acknowledgement in any assignment, examination or other assessed </a:t>
            </a:r>
            <a:r>
              <a:rPr lang="en-GB" dirty="0" smtClean="0"/>
              <a:t>work”</a:t>
            </a:r>
          </a:p>
          <a:p>
            <a:r>
              <a:rPr lang="en-GB" sz="1800" dirty="0">
                <a:hlinkClick r:id="rId2"/>
              </a:rPr>
              <a:t>https://moodle.essex.ac.uk/course/view.php?id=5844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92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210"/>
            <a:ext cx="8229600" cy="886547"/>
          </a:xfrm>
        </p:spPr>
        <p:txBody>
          <a:bodyPr/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781701" y="1722923"/>
            <a:ext cx="354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vteif@essex.ac.uk</a:t>
            </a:r>
          </a:p>
        </p:txBody>
      </p:sp>
    </p:spTree>
    <p:extLst>
      <p:ext uri="{BB962C8B-B14F-4D97-AF65-F5344CB8AC3E}">
        <p14:creationId xmlns:p14="http://schemas.microsoft.com/office/powerpoint/2010/main" val="20928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to avoid plagiarism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“If </a:t>
            </a:r>
            <a:r>
              <a:rPr lang="en-GB" dirty="0"/>
              <a:t>you use the work of others, you must either quote it or paraphrase it, but whichever method you choose, you must include a citation and </a:t>
            </a:r>
            <a:r>
              <a:rPr lang="en-GB" dirty="0" smtClean="0"/>
              <a:t>reference”</a:t>
            </a:r>
          </a:p>
          <a:p>
            <a:r>
              <a:rPr lang="en-GB" sz="1800" dirty="0" smtClean="0">
                <a:hlinkClick r:id="rId2"/>
              </a:rPr>
              <a:t>https</a:t>
            </a:r>
            <a:r>
              <a:rPr lang="en-GB" sz="1800" dirty="0">
                <a:hlinkClick r:id="rId2"/>
              </a:rPr>
              <a:t>://moodle.essex.ac.uk/course/view.php?id=5844</a:t>
            </a:r>
            <a:endParaRPr lang="en-GB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577517" y="4562375"/>
            <a:ext cx="7921590" cy="1367993"/>
            <a:chOff x="577517" y="4562375"/>
            <a:chExt cx="7921590" cy="1367993"/>
          </a:xfrm>
        </p:grpSpPr>
        <p:sp>
          <p:nvSpPr>
            <p:cNvPr id="4" name="TextBox 3"/>
            <p:cNvSpPr txBox="1"/>
            <p:nvPr/>
          </p:nvSpPr>
          <p:spPr>
            <a:xfrm>
              <a:off x="577517" y="4976261"/>
              <a:ext cx="7921590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Note that I included this link on my slide – this is because I took the quoted text from this page.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068404" y="4562375"/>
              <a:ext cx="1193533" cy="4138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82325" y="5938798"/>
            <a:ext cx="8209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But if you write an essay, such link (URL) is not enough!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/>
              <a:t>Take this course online:</a:t>
            </a:r>
            <a:br>
              <a:rPr lang="en-GB" dirty="0" smtClean="0"/>
            </a:br>
            <a:r>
              <a:rPr lang="en-GB" sz="2000" dirty="0">
                <a:hlinkClick r:id="rId2"/>
              </a:rPr>
              <a:t>https://moodle.essex.ac.uk/course/view.php?id=5844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5" y="1587925"/>
            <a:ext cx="8480425" cy="424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1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/>
              <a:t>Forms of plagiarism</a:t>
            </a:r>
            <a:br>
              <a:rPr lang="en-GB" dirty="0" smtClean="0"/>
            </a:br>
            <a:r>
              <a:rPr lang="en-GB" sz="2000" dirty="0">
                <a:hlinkClick r:id="rId2"/>
              </a:rPr>
              <a:t>https://www.ox.ac.uk/students/academic/guidance/skills/plagiarism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51323" y="1703672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Verbatim (word for word) quotation without clear </a:t>
            </a:r>
            <a:r>
              <a:rPr lang="en-GB" sz="2800" dirty="0" smtClean="0"/>
              <a:t>acknowledgement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Pasting </a:t>
            </a:r>
            <a:r>
              <a:rPr lang="en-GB" sz="2800" dirty="0"/>
              <a:t>from the Internet without </a:t>
            </a:r>
            <a:r>
              <a:rPr lang="en-GB" sz="2800" dirty="0" smtClean="0"/>
              <a:t>acknowledgement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Paraphrasing </a:t>
            </a:r>
            <a:r>
              <a:rPr lang="en-GB" sz="2800" dirty="0"/>
              <a:t>without </a:t>
            </a:r>
            <a:r>
              <a:rPr lang="en-GB" sz="2800" dirty="0" smtClean="0"/>
              <a:t>acknowledgement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Collusion (unauthorised collaboration between </a:t>
            </a:r>
            <a:r>
              <a:rPr lang="en-GB" sz="2800" dirty="0" smtClean="0"/>
              <a:t>students)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Inaccurate </a:t>
            </a:r>
            <a:r>
              <a:rPr lang="en-GB" sz="2800" dirty="0" smtClean="0"/>
              <a:t>citation (usually “unintended plagiarism”)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Failure to acknowledge </a:t>
            </a:r>
            <a:r>
              <a:rPr lang="en-GB" sz="2800" dirty="0" smtClean="0"/>
              <a:t>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Use of material written by professional agencies or other </a:t>
            </a:r>
            <a:r>
              <a:rPr lang="en-GB" sz="2800" dirty="0" smtClean="0"/>
              <a:t>persons (or by another student)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Auto-plagiarism (self-plagiarism)</a:t>
            </a:r>
          </a:p>
        </p:txBody>
      </p:sp>
    </p:spTree>
    <p:extLst>
      <p:ext uri="{BB962C8B-B14F-4D97-AF65-F5344CB8AC3E}">
        <p14:creationId xmlns:p14="http://schemas.microsoft.com/office/powerpoint/2010/main" val="7449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dirty="0" smtClean="0"/>
              <a:t>Today you can’t get away with plagiarism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6393" y="2146963"/>
            <a:ext cx="78012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Every text can be easily checked </a:t>
            </a:r>
            <a:r>
              <a:rPr lang="en-GB" sz="2800" dirty="0"/>
              <a:t>a</a:t>
            </a:r>
            <a:r>
              <a:rPr lang="en-GB" sz="2800" dirty="0" smtClean="0"/>
              <a:t>gainst billions of electronic documents, web sites, etc. Just for fun, try to check your text at </a:t>
            </a:r>
            <a:r>
              <a:rPr lang="en-GB" sz="2800" dirty="0" smtClean="0">
                <a:hlinkClick r:id="rId2"/>
              </a:rPr>
              <a:t>duplichecker.com</a:t>
            </a:r>
            <a:endParaRPr lang="en-GB" sz="2800" dirty="0" smtClean="0"/>
          </a:p>
          <a:p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We have a much more powerful system that we use in the university to check for plagiarism.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Any image can be also checked against billions of images on Google. Try it yourself: </a:t>
            </a:r>
            <a:r>
              <a:rPr lang="en-GB" sz="2800" dirty="0">
                <a:hlinkClick r:id="rId3"/>
              </a:rPr>
              <a:t>https://www.google.com/imghp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5981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8840"/>
            <a:ext cx="8229600" cy="88654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3200" dirty="0" smtClean="0">
                <a:solidFill>
                  <a:schemeClr val="tx1"/>
                </a:solidFill>
              </a:rPr>
              <a:t>Even if your plagiarism is not detected immediately, it can be still detected several years later and lead to serious problems. 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(You don’t need to be a minister for this).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/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If you plagiarised, it is not good for your “karma” – you will be living in a constant fear of being exposed.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38590"/>
            <a:ext cx="8229600" cy="8865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accent5"/>
                </a:solidFill>
                <a:latin typeface="Times"/>
                <a:ea typeface="+mj-ea"/>
                <a:cs typeface="Times"/>
              </a:defRPr>
            </a:lvl1pPr>
          </a:lstStyle>
          <a:p>
            <a:pPr algn="ctr"/>
            <a:r>
              <a:rPr lang="en-GB" dirty="0" smtClean="0"/>
              <a:t>Don’t plagiarise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079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powerpoint-blue-orange-1">
  <a:themeElements>
    <a:clrScheme name="Custom 5">
      <a:dk1>
        <a:srgbClr val="003478"/>
      </a:dk1>
      <a:lt1>
        <a:srgbClr val="FFFFFF"/>
      </a:lt1>
      <a:dk2>
        <a:srgbClr val="D55C19"/>
      </a:dk2>
      <a:lt2>
        <a:srgbClr val="51626F"/>
      </a:lt2>
      <a:accent1>
        <a:srgbClr val="A8475A"/>
      </a:accent1>
      <a:accent2>
        <a:srgbClr val="CED7B5"/>
      </a:accent2>
      <a:accent3>
        <a:srgbClr val="003478"/>
      </a:accent3>
      <a:accent4>
        <a:srgbClr val="275E37"/>
      </a:accent4>
      <a:accent5>
        <a:srgbClr val="D55C19"/>
      </a:accent5>
      <a:accent6>
        <a:srgbClr val="4B306A"/>
      </a:accent6>
      <a:hlink>
        <a:srgbClr val="D55C19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corporate-powerpoint-blue-orange-1</Template>
  <TotalTime>8447</TotalTime>
  <Words>2156</Words>
  <Application>Microsoft Office PowerPoint</Application>
  <PresentationFormat>On-screen Show (4:3)</PresentationFormat>
  <Paragraphs>200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corporate-powerpoint-blue-orange-1</vt:lpstr>
      <vt:lpstr>Academic integrity, plagiarism and referencing</vt:lpstr>
      <vt:lpstr>PowerPoint Presentation</vt:lpstr>
      <vt:lpstr>PowerPoint Presentation</vt:lpstr>
      <vt:lpstr>Plagiarism</vt:lpstr>
      <vt:lpstr>How to avoid plagiarism</vt:lpstr>
      <vt:lpstr>Take this course online: https://moodle.essex.ac.uk/course/view.php?id=5844 </vt:lpstr>
      <vt:lpstr>Forms of plagiarism https://www.ox.ac.uk/students/academic/guidance/skills/plagiarism </vt:lpstr>
      <vt:lpstr>Today you can’t get away with plagiarism</vt:lpstr>
      <vt:lpstr>Even if your plagiarism is not detected immediately, it can be still detected several years later and lead to serious problems.  (You don’t need to be a minister for this).  If you plagiarised, it is not good for your “karma” – you will be living in a constant fear of being exposed.</vt:lpstr>
      <vt:lpstr>1) Text  2) Images  3) Audio, video, etc.  3) Ideas  4) Scientific results</vt:lpstr>
      <vt:lpstr>Don’t forget quotation marks</vt:lpstr>
      <vt:lpstr>Don’t overuse quotation</vt:lpstr>
      <vt:lpstr>Figures and drawings</vt:lpstr>
      <vt:lpstr>PowerPoint Presentation</vt:lpstr>
      <vt:lpstr>Literature references</vt:lpstr>
      <vt:lpstr>How to make a reference</vt:lpstr>
      <vt:lpstr>PowerPoint Presentation</vt:lpstr>
      <vt:lpstr>PowerPoint Presentation</vt:lpstr>
      <vt:lpstr>PowerPoint Presentation</vt:lpstr>
      <vt:lpstr>PowerPoint Presentation</vt:lpstr>
      <vt:lpstr>Harvard reference format</vt:lpstr>
      <vt:lpstr>Harvard format, two authors</vt:lpstr>
      <vt:lpstr>Harvard format, &gt;2 authors</vt:lpstr>
      <vt:lpstr>Harvard format,  referencing web pages</vt:lpstr>
      <vt:lpstr>Referencing mistakes</vt:lpstr>
      <vt:lpstr>Referencing mistakes</vt:lpstr>
      <vt:lpstr>Referencing mistakes</vt:lpstr>
      <vt:lpstr>Referencing mistakes</vt:lpstr>
      <vt:lpstr>Referencing mistakes</vt:lpstr>
      <vt:lpstr>Referencing mistakes</vt:lpstr>
      <vt:lpstr>Referencing mistakes</vt:lpstr>
      <vt:lpstr>Hints to avoid referencing mistakes</vt:lpstr>
      <vt:lpstr>Finding peer-reviewed articles</vt:lpstr>
      <vt:lpstr>Literature search in our library</vt:lpstr>
      <vt:lpstr>Biomedical literature in PubMed</vt:lpstr>
      <vt:lpstr>Literature in Google Scholar</vt:lpstr>
      <vt:lpstr>Citing literature references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vl</dc:creator>
  <cp:lastModifiedBy>Vladimir Teif</cp:lastModifiedBy>
  <cp:revision>1486</cp:revision>
  <dcterms:created xsi:type="dcterms:W3CDTF">2015-09-23T22:06:57Z</dcterms:created>
  <dcterms:modified xsi:type="dcterms:W3CDTF">2019-10-12T20:34:16Z</dcterms:modified>
</cp:coreProperties>
</file>